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08D7ED1-C3BA-4FDA-87CA-A6A72512F566}">
  <a:tblStyle styleId="{808D7ED1-C3BA-4FDA-87CA-A6A72512F56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lications.parliament.uk/pa/cm201617/cmselect/cmenvfru/429/429.pdf" TargetMode="External"/><Relationship Id="rId3" Type="http://schemas.openxmlformats.org/officeDocument/2006/relationships/hyperlink" Target="https://publications.parliament.uk/pa/cm201617/cmselect/cmenvfru/429/429.pdf" TargetMode="External"/><Relationship Id="rId4" Type="http://schemas.openxmlformats.org/officeDocument/2006/relationships/hyperlink" Target="https://food.cloud/" TargetMode="External"/><Relationship Id="rId5" Type="http://schemas.openxmlformats.org/officeDocument/2006/relationships/hyperlink" Target="https://food.cloud/"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Shape 23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GB" sz="2400">
                <a:solidFill>
                  <a:schemeClr val="dk1"/>
                </a:solidFill>
                <a:latin typeface="Calibri"/>
                <a:ea typeface="Calibri"/>
                <a:cs typeface="Calibri"/>
                <a:sym typeface="Calibri"/>
              </a:rPr>
              <a:t>Millennial who wants to make a difference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800"/>
          </a:p>
        </p:txBody>
      </p:sp>
      <p:sp>
        <p:nvSpPr>
          <p:cNvPr id="388" name="Shape 38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Shape 39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t>WE GON SEE A DEMO</a:t>
            </a:r>
            <a:endParaRPr/>
          </a:p>
        </p:txBody>
      </p:sp>
      <p:sp>
        <p:nvSpPr>
          <p:cNvPr id="398" name="Shape 39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8" name="Shape 4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GB"/>
              <a:t>1-1 to 1-4</a:t>
            </a:r>
            <a:endParaRPr/>
          </a:p>
          <a:p>
            <a:pPr indent="0" lvl="0" marL="0" rtl="0">
              <a:spcBef>
                <a:spcPts val="0"/>
              </a:spcBef>
              <a:spcAft>
                <a:spcPts val="0"/>
              </a:spcAft>
              <a:buNone/>
            </a:pPr>
            <a:r>
              <a:rPr lang="en-GB"/>
              <a:t>Value to customer -&gt; we scale through partnerships</a:t>
            </a:r>
            <a:endParaRPr/>
          </a:p>
        </p:txBody>
      </p:sp>
      <p:sp>
        <p:nvSpPr>
          <p:cNvPr id="425" name="Shape 42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52" name="Shape 45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69" name="Shape 4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b="1" sz="2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Shape 48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89" name="Shape 4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Shape 49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5" name="Shape 49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Shape 51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GB"/>
              <a:t>Revenue</a:t>
            </a:r>
            <a:endParaRPr/>
          </a:p>
          <a:p>
            <a:pPr indent="0" lvl="0" marL="0" rtl="0">
              <a:spcBef>
                <a:spcPts val="0"/>
              </a:spcBef>
              <a:spcAft>
                <a:spcPts val="0"/>
              </a:spcAft>
              <a:buNone/>
            </a:pPr>
            <a:r>
              <a:rPr lang="en-GB"/>
              <a:t>Merchant conversion rate: (# of items sold/ # of items listed)</a:t>
            </a:r>
            <a:endParaRPr/>
          </a:p>
        </p:txBody>
      </p:sp>
      <p:sp>
        <p:nvSpPr>
          <p:cNvPr id="513" name="Shape 51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40" name="Shape 24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Shape 53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a:t>TIE IN W CUSTOMER SEGMENT - DO TMR</a:t>
            </a:r>
            <a:endParaRPr b="1"/>
          </a:p>
        </p:txBody>
      </p:sp>
      <p:sp>
        <p:nvSpPr>
          <p:cNvPr id="535" name="Shape 53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Shape 54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t>Projections of revenue based on estimated reach</a:t>
            </a:r>
            <a:endParaRPr/>
          </a:p>
          <a:p>
            <a:pPr indent="-317500" lvl="0" marL="457200" rtl="0">
              <a:spcBef>
                <a:spcPts val="0"/>
              </a:spcBef>
              <a:spcAft>
                <a:spcPts val="0"/>
              </a:spcAft>
              <a:buSzPts val="1400"/>
              <a:buChar char="-"/>
            </a:pPr>
            <a:r>
              <a:rPr lang="en-GB"/>
              <a:t>3 year, 5 year etc</a:t>
            </a:r>
            <a:endParaRPr/>
          </a:p>
          <a:p>
            <a:pPr indent="0" lvl="0" marL="0" rtl="0">
              <a:spcBef>
                <a:spcPts val="0"/>
              </a:spcBef>
              <a:spcAft>
                <a:spcPts val="0"/>
              </a:spcAft>
              <a:buNone/>
            </a:pPr>
            <a:br>
              <a:rPr lang="en-GB"/>
            </a:br>
            <a:r>
              <a:rPr lang="en-GB"/>
              <a:t>Breakeven?</a:t>
            </a:r>
            <a:endParaRPr/>
          </a:p>
        </p:txBody>
      </p:sp>
      <p:sp>
        <p:nvSpPr>
          <p:cNvPr id="546" name="Shape 54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Shape 55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56" name="Shape 5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We have data on how people are eating -&gt; insurance is lower for reviva members</a:t>
            </a:r>
            <a:endParaRPr/>
          </a:p>
          <a:p>
            <a:pPr indent="0" lvl="0" marL="0">
              <a:spcBef>
                <a:spcPts val="0"/>
              </a:spcBef>
              <a:spcAft>
                <a:spcPts val="0"/>
              </a:spcAft>
              <a:buNone/>
            </a:pPr>
            <a:r>
              <a:t/>
            </a:r>
            <a:endParaRPr b="1" sz="1800"/>
          </a:p>
          <a:p>
            <a:pPr indent="0" lvl="0" marL="0">
              <a:spcBef>
                <a:spcPts val="0"/>
              </a:spcBef>
              <a:spcAft>
                <a:spcPts val="0"/>
              </a:spcAft>
              <a:buNone/>
            </a:pPr>
            <a:r>
              <a:rPr b="1" lang="en-GB" sz="1800"/>
              <a:t>REFINE TMR</a:t>
            </a:r>
            <a:endParaRPr b="1" sz="18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Shape 57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1" name="Shape 57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Shape 57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79" name="Shape 57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Shape 58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87" name="Shape 58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Shape 60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04" name="Shape 60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Shape 61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11" name="Shape 61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Shape 61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18" name="Shape 61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Shape 62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25" name="Shape 62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t>WHAT IS THE CUSTOMER PROBLEM?</a:t>
            </a:r>
            <a:endParaRPr/>
          </a:p>
        </p:txBody>
      </p:sp>
      <p:sp>
        <p:nvSpPr>
          <p:cNvPr id="281" name="Shape 28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Shape 65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653" name="Shape 6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Shape 65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60" name="Shape 66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Shape 66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70" name="Shape 67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Shape 68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86" name="Shape 68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Shape 70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09" name="Shape 70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Shape 72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28" name="Shape 72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Shape 73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39" name="Shape 73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Shape 74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48" name="Shape 74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Shape 75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760" name="Shape 7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Shape 76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800"/>
          </a:p>
        </p:txBody>
      </p:sp>
      <p:sp>
        <p:nvSpPr>
          <p:cNvPr id="767" name="Shape 76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spcBef>
                <a:spcPts val="0"/>
              </a:spcBef>
              <a:spcAft>
                <a:spcPts val="0"/>
              </a:spcAft>
              <a:buSzPts val="1400"/>
              <a:buChar char="●"/>
            </a:pPr>
            <a:r>
              <a:rPr lang="en-GB"/>
              <a:t>As calculated by Jovi, Mathematician</a:t>
            </a:r>
            <a:endParaRPr/>
          </a:p>
          <a:p>
            <a:pPr indent="-317500" lvl="0" marL="457200" rtl="0">
              <a:spcBef>
                <a:spcPts val="0"/>
              </a:spcBef>
              <a:spcAft>
                <a:spcPts val="0"/>
              </a:spcAft>
              <a:buSzPts val="1400"/>
              <a:buChar char="●"/>
            </a:pPr>
            <a:r>
              <a:rPr lang="en-GB"/>
              <a:t>1 ton = 2000 pounds</a:t>
            </a:r>
            <a:endParaRPr/>
          </a:p>
          <a:p>
            <a:pPr indent="-317500" lvl="0" marL="457200" rtl="0">
              <a:spcBef>
                <a:spcPts val="0"/>
              </a:spcBef>
              <a:spcAft>
                <a:spcPts val="0"/>
              </a:spcAft>
              <a:buSzPts val="1400"/>
              <a:buChar char="●"/>
            </a:pPr>
            <a:r>
              <a:rPr lang="en-GB"/>
              <a:t>1 school bus = 10000 pounds</a:t>
            </a:r>
            <a:endParaRPr/>
          </a:p>
          <a:p>
            <a:pPr indent="0" lvl="0" marL="0" rtl="0">
              <a:spcBef>
                <a:spcPts val="0"/>
              </a:spcBef>
              <a:spcAft>
                <a:spcPts val="0"/>
              </a:spcAft>
              <a:buNone/>
            </a:pPr>
            <a:r>
              <a:rPr lang="en-GB"/>
              <a:t> </a:t>
            </a:r>
            <a:endParaRPr/>
          </a:p>
          <a:p>
            <a:pPr indent="0" lvl="0" marL="0">
              <a:spcBef>
                <a:spcPts val="0"/>
              </a:spcBef>
              <a:spcAft>
                <a:spcPts val="0"/>
              </a:spcAft>
              <a:buNone/>
            </a:pPr>
            <a:r>
              <a:rPr lang="en-GB"/>
              <a:t>WHAT IS THE CUSTOMER PROBLEM?</a:t>
            </a:r>
            <a:endParaRPr/>
          </a:p>
          <a:p>
            <a:pPr indent="0" lvl="0" marL="0">
              <a:spcBef>
                <a:spcPts val="0"/>
              </a:spcBef>
              <a:spcAft>
                <a:spcPts val="0"/>
              </a:spcAft>
              <a:buNone/>
            </a:pPr>
            <a:r>
              <a:t/>
            </a:r>
            <a:endParaRPr/>
          </a:p>
          <a:p>
            <a:pPr indent="0" lvl="0" marL="0">
              <a:spcBef>
                <a:spcPts val="0"/>
              </a:spcBef>
              <a:spcAft>
                <a:spcPts val="0"/>
              </a:spcAft>
              <a:buClr>
                <a:schemeClr val="dk1"/>
              </a:buClr>
              <a:buSzPts val="1100"/>
              <a:buFont typeface="Arial"/>
              <a:buNone/>
            </a:pPr>
            <a:r>
              <a:rPr lang="en-GB">
                <a:solidFill>
                  <a:schemeClr val="dk1"/>
                </a:solidFill>
              </a:rPr>
              <a:t>Insert sources for the statistics (append to bibliography)</a:t>
            </a:r>
            <a:endParaRPr>
              <a:solidFill>
                <a:schemeClr val="dk1"/>
              </a:solidFill>
            </a:endParaRPr>
          </a:p>
          <a:p>
            <a:pPr indent="0" lvl="0" marL="0">
              <a:spcBef>
                <a:spcPts val="0"/>
              </a:spcBef>
              <a:spcAft>
                <a:spcPts val="0"/>
              </a:spcAft>
              <a:buNone/>
            </a:pPr>
            <a:r>
              <a:rPr lang="en-GB">
                <a:solidFill>
                  <a:schemeClr val="dk1"/>
                </a:solidFill>
              </a:rPr>
              <a:t>Stats for South East Asia to show the opportunity in Asia</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rPr lang="en-GB">
                <a:solidFill>
                  <a:schemeClr val="dk1"/>
                </a:solidFill>
              </a:rPr>
              <a:t>In the world, 28% of the total food waste are from the Industrialized Asia (Japan, South Korea, and China), while the South and South East Asia waste 21%. The number showed that the level of wasted food in Asia is very high – nearly 50%.</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rPr lang="en-GB" sz="1100">
                <a:solidFill>
                  <a:schemeClr val="dk1"/>
                </a:solidFill>
              </a:rPr>
              <a:t>While </a:t>
            </a:r>
            <a:r>
              <a:rPr b="1" lang="en-GB" sz="1100">
                <a:solidFill>
                  <a:schemeClr val="dk1"/>
                </a:solidFill>
              </a:rPr>
              <a:t>food waste</a:t>
            </a:r>
            <a:r>
              <a:rPr lang="en-GB" sz="1100">
                <a:solidFill>
                  <a:schemeClr val="dk1"/>
                </a:solidFill>
              </a:rPr>
              <a:t> is prevalent in the more developed economies of the region, it is a growing problem in the urban centres of many countries in Asia and the Pacific. On average, approximately 11kg of food per capita per year is wasted in developing Asian countries, while an estimated 80 kg of food per capita per year is waste in developed Asian countries (FAO, 2011).</a:t>
            </a:r>
            <a:endParaRPr>
              <a:solidFill>
                <a:schemeClr val="dk1"/>
              </a:solidFill>
            </a:endParaRPr>
          </a:p>
        </p:txBody>
      </p:sp>
      <p:sp>
        <p:nvSpPr>
          <p:cNvPr id="290" name="Shape 29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Shape 77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t>Insert sources for the statistics (append to bibliography)</a:t>
            </a:r>
            <a:endParaRPr b="1"/>
          </a:p>
        </p:txBody>
      </p:sp>
      <p:sp>
        <p:nvSpPr>
          <p:cNvPr id="773" name="Shape 77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Shape 78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1" name="Shape 78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Shape 80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809" name="Shape 8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Government vs Non-profit vs Private firms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Shape 81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a:solidFill>
                  <a:schemeClr val="dk1"/>
                </a:solidFill>
              </a:rPr>
              <a:t>REDO SLIDE</a:t>
            </a:r>
            <a:endParaRPr b="1">
              <a:solidFill>
                <a:schemeClr val="dk1"/>
              </a:solidFill>
            </a:endParaRPr>
          </a:p>
          <a:p>
            <a:pPr indent="0" lvl="0" marL="0" rtl="0">
              <a:spcBef>
                <a:spcPts val="0"/>
              </a:spcBef>
              <a:spcAft>
                <a:spcPts val="0"/>
              </a:spcAft>
              <a:buClr>
                <a:schemeClr val="dk1"/>
              </a:buClr>
              <a:buSzPts val="1100"/>
              <a:buFont typeface="Arial"/>
              <a:buNone/>
            </a:pPr>
            <a:r>
              <a:t/>
            </a:r>
            <a:endParaRPr b="1">
              <a:solidFill>
                <a:schemeClr val="dk1"/>
              </a:solidFill>
            </a:endParaRPr>
          </a:p>
          <a:p>
            <a:pPr indent="0" lvl="0" marL="0" rtl="0">
              <a:spcBef>
                <a:spcPts val="0"/>
              </a:spcBef>
              <a:spcAft>
                <a:spcPts val="0"/>
              </a:spcAft>
              <a:buNone/>
            </a:pPr>
            <a:r>
              <a:rPr lang="en-GB"/>
              <a:t>How we intend to expand to South East Asia - best to illustrate how the markets and behaviours are similar (high food wastage, youth engagement etc)</a:t>
            </a:r>
            <a:endParaRPr/>
          </a:p>
          <a:p>
            <a:pPr indent="0" lvl="0" marL="0" rtl="0">
              <a:spcBef>
                <a:spcPts val="0"/>
              </a:spcBef>
              <a:spcAft>
                <a:spcPts val="0"/>
              </a:spcAft>
              <a:buNone/>
            </a:pPr>
            <a:r>
              <a:t/>
            </a:r>
            <a:endParaRPr/>
          </a:p>
          <a:p>
            <a:pPr indent="-317500" lvl="0" marL="457200" rtl="0">
              <a:spcBef>
                <a:spcPts val="0"/>
              </a:spcBef>
              <a:spcAft>
                <a:spcPts val="0"/>
              </a:spcAft>
              <a:buClr>
                <a:schemeClr val="dk1"/>
              </a:buClr>
              <a:buSzPts val="1400"/>
              <a:buChar char="●"/>
            </a:pPr>
            <a:r>
              <a:rPr lang="en-GB">
                <a:solidFill>
                  <a:schemeClr val="dk1"/>
                </a:solidFill>
              </a:rPr>
              <a:t>Establish strong ecosystem: demand matching and redistribution channels</a:t>
            </a:r>
            <a:endParaRPr>
              <a:solidFill>
                <a:schemeClr val="dk1"/>
              </a:solidFill>
            </a:endParaRPr>
          </a:p>
          <a:p>
            <a:pPr indent="-317500" lvl="0" marL="457200" rtl="0">
              <a:spcBef>
                <a:spcPts val="0"/>
              </a:spcBef>
              <a:spcAft>
                <a:spcPts val="0"/>
              </a:spcAft>
              <a:buClr>
                <a:schemeClr val="dk1"/>
              </a:buClr>
              <a:buSzPts val="1400"/>
              <a:buChar char="●"/>
            </a:pPr>
            <a:r>
              <a:rPr lang="en-GB">
                <a:solidFill>
                  <a:schemeClr val="dk1"/>
                </a:solidFill>
              </a:rPr>
              <a:t>1st year target: raw food wastage</a:t>
            </a:r>
            <a:endParaRPr>
              <a:solidFill>
                <a:schemeClr val="dk1"/>
              </a:solidFill>
            </a:endParaRPr>
          </a:p>
          <a:p>
            <a:pPr indent="0" lvl="0" marL="0" rtl="0">
              <a:spcBef>
                <a:spcPts val="0"/>
              </a:spcBef>
              <a:spcAft>
                <a:spcPts val="0"/>
              </a:spcAft>
              <a:buNone/>
            </a:pPr>
            <a:r>
              <a:t/>
            </a:r>
            <a:endParaRPr b="1">
              <a:solidFill>
                <a:schemeClr val="dk1"/>
              </a:solidFill>
            </a:endParaRPr>
          </a:p>
        </p:txBody>
      </p:sp>
      <p:sp>
        <p:nvSpPr>
          <p:cNvPr id="816" name="Shape 81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Shape 82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9" name="Shape 82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Shape 83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38" name="Shape 83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Shape 84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846" name="Shape 8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1800">
                <a:solidFill>
                  <a:schemeClr val="dk1"/>
                </a:solidFill>
                <a:latin typeface="Calibri"/>
                <a:ea typeface="Calibri"/>
                <a:cs typeface="Calibri"/>
                <a:sym typeface="Calibri"/>
              </a:rPr>
              <a:t>DEFINE COSMETIC FILTERING TEST WHEN PRESENTING</a:t>
            </a:r>
            <a:endParaRPr>
              <a:solidFill>
                <a:schemeClr val="dk1"/>
              </a:solidFill>
            </a:endParaRPr>
          </a:p>
        </p:txBody>
      </p:sp>
      <p:sp>
        <p:nvSpPr>
          <p:cNvPr id="309" name="Shape 30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chemeClr val="dk1"/>
              </a:solidFill>
            </a:endParaRPr>
          </a:p>
        </p:txBody>
      </p:sp>
      <p:sp>
        <p:nvSpPr>
          <p:cNvPr id="317" name="Shape 31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36" name="Shape 33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Shape 34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b="0" i="0" lang="en-GB" sz="1200" u="none" cap="none" strike="noStrike">
                <a:solidFill>
                  <a:schemeClr val="dk1"/>
                </a:solidFill>
                <a:latin typeface="Arial"/>
                <a:ea typeface="Arial"/>
                <a:cs typeface="Arial"/>
                <a:sym typeface="Arial"/>
              </a:rPr>
              <a:t>Thousands of people in the UK are increasingly reliant on food banks, the use of which has increased fourfold since 2012. Yet UK households threw away 7.3m tonnes of food in 2015, according to the</a:t>
            </a:r>
            <a:r>
              <a:rPr b="0" i="0" lang="en-GB" sz="1200" u="none" cap="none" strike="noStrike">
                <a:solidFill>
                  <a:schemeClr val="hlink"/>
                </a:solidFill>
                <a:uFill>
                  <a:noFill/>
                </a:uFill>
                <a:latin typeface="Arial"/>
                <a:ea typeface="Arial"/>
                <a:cs typeface="Arial"/>
                <a:sym typeface="Arial"/>
                <a:hlinkClick r:id="rId2"/>
              </a:rPr>
              <a:t> </a:t>
            </a:r>
            <a:r>
              <a:rPr b="0" i="0" lang="en-GB" sz="1200" u="sng" cap="none" strike="noStrike">
                <a:solidFill>
                  <a:schemeClr val="hlink"/>
                </a:solidFill>
                <a:latin typeface="Arial"/>
                <a:ea typeface="Arial"/>
                <a:cs typeface="Arial"/>
                <a:sym typeface="Arial"/>
                <a:hlinkClick r:id="rId3"/>
              </a:rPr>
              <a:t>environment, food and rural affairs committee</a:t>
            </a:r>
            <a:r>
              <a:rPr b="0" i="0" lang="en-GB" sz="1200" u="none" cap="none" strike="noStrike">
                <a:solidFill>
                  <a:schemeClr val="dk1"/>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i="0" lang="en-GB" sz="1200" u="none" cap="none" strike="noStrike">
                <a:solidFill>
                  <a:schemeClr val="dk1"/>
                </a:solidFill>
                <a:latin typeface="Arial"/>
                <a:ea typeface="Arial"/>
                <a:cs typeface="Arial"/>
                <a:sym typeface="Arial"/>
              </a:rPr>
              <a:t>Tesco uses an app,</a:t>
            </a:r>
            <a:r>
              <a:rPr b="0" i="0" lang="en-GB" sz="1200" u="none" cap="none" strike="noStrike">
                <a:solidFill>
                  <a:schemeClr val="hlink"/>
                </a:solidFill>
                <a:uFill>
                  <a:noFill/>
                </a:uFill>
                <a:latin typeface="Arial"/>
                <a:ea typeface="Arial"/>
                <a:cs typeface="Arial"/>
                <a:sym typeface="Arial"/>
                <a:hlinkClick r:id="rId4"/>
              </a:rPr>
              <a:t> </a:t>
            </a:r>
            <a:r>
              <a:rPr b="0" i="0" lang="en-GB" sz="1200" u="sng" cap="none" strike="noStrike">
                <a:solidFill>
                  <a:schemeClr val="hlink"/>
                </a:solidFill>
                <a:latin typeface="Arial"/>
                <a:ea typeface="Arial"/>
                <a:cs typeface="Arial"/>
                <a:sym typeface="Arial"/>
                <a:hlinkClick r:id="rId5"/>
              </a:rPr>
              <a:t>FoodCloud</a:t>
            </a:r>
            <a:r>
              <a:rPr b="0" i="0" lang="en-GB" sz="1200" u="none" cap="none" strike="noStrike">
                <a:solidFill>
                  <a:schemeClr val="dk1"/>
                </a:solidFill>
                <a:latin typeface="Arial"/>
                <a:ea typeface="Arial"/>
                <a:cs typeface="Arial"/>
                <a:sym typeface="Arial"/>
              </a:rPr>
              <a:t>, developed by two Trinity College Dublin graduates, to itemise the surplus food in each store at the end of the day. This information is then shared with local charities that collect the food.</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1" name="Shape 37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Shape 12"/>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Shape 13"/>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4" name="Shape 1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Shape 1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Shape 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Shape 69"/>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Shape 70"/>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Shape 7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Shape 7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Shape 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Shape 75"/>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6" name="Shape 76"/>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Shape 7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Shape 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86" name="Shape 86"/>
        <p:cNvGrpSpPr/>
        <p:nvPr/>
      </p:nvGrpSpPr>
      <p:grpSpPr>
        <a:xfrm>
          <a:off x="0" y="0"/>
          <a:ext cx="0" cy="0"/>
          <a:chOff x="0" y="0"/>
          <a:chExt cx="0" cy="0"/>
        </a:xfrm>
      </p:grpSpPr>
      <p:sp>
        <p:nvSpPr>
          <p:cNvPr id="87" name="Shape 87"/>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8" name="Shape 88"/>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9" name="Shape 8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0" name="Shape 9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2" name="Shape 92"/>
        <p:cNvGrpSpPr/>
        <p:nvPr/>
      </p:nvGrpSpPr>
      <p:grpSpPr>
        <a:xfrm>
          <a:off x="0" y="0"/>
          <a:ext cx="0" cy="0"/>
          <a:chOff x="0" y="0"/>
          <a:chExt cx="0" cy="0"/>
        </a:xfrm>
      </p:grpSpPr>
      <p:sp>
        <p:nvSpPr>
          <p:cNvPr id="93" name="Shape 93"/>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4" name="Shape 94"/>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95" name="Shape 9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8" name="Shape 98"/>
        <p:cNvGrpSpPr/>
        <p:nvPr/>
      </p:nvGrpSpPr>
      <p:grpSpPr>
        <a:xfrm>
          <a:off x="0" y="0"/>
          <a:ext cx="0" cy="0"/>
          <a:chOff x="0" y="0"/>
          <a:chExt cx="0" cy="0"/>
        </a:xfrm>
      </p:grpSpPr>
      <p:sp>
        <p:nvSpPr>
          <p:cNvPr id="99" name="Shape 99"/>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0" name="Shape 100"/>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9pPr>
          </a:lstStyle>
          <a:p/>
        </p:txBody>
      </p:sp>
      <p:sp>
        <p:nvSpPr>
          <p:cNvPr id="101" name="Shape 10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2" name="Shape 10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3" name="Shape 1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04" name="Shape 104"/>
        <p:cNvGrpSpPr/>
        <p:nvPr/>
      </p:nvGrpSpPr>
      <p:grpSpPr>
        <a:xfrm>
          <a:off x="0" y="0"/>
          <a:ext cx="0" cy="0"/>
          <a:chOff x="0" y="0"/>
          <a:chExt cx="0" cy="0"/>
        </a:xfrm>
      </p:grpSpPr>
      <p:sp>
        <p:nvSpPr>
          <p:cNvPr id="105" name="Shape 105"/>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6" name="Shape 106"/>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7" name="Shape 107"/>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8" name="Shape 10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9" name="Shape 10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0" name="Shape 1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11" name="Shape 111"/>
        <p:cNvGrpSpPr/>
        <p:nvPr/>
      </p:nvGrpSpPr>
      <p:grpSpPr>
        <a:xfrm>
          <a:off x="0" y="0"/>
          <a:ext cx="0" cy="0"/>
          <a:chOff x="0" y="0"/>
          <a:chExt cx="0" cy="0"/>
        </a:xfrm>
      </p:grpSpPr>
      <p:sp>
        <p:nvSpPr>
          <p:cNvPr id="112" name="Shape 112"/>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3" name="Shape 113"/>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14" name="Shape 114"/>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5" name="Shape 115"/>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16" name="Shape 116"/>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Shape 11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8" name="Shape 11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9" name="Shape 1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0" name="Shape 120"/>
        <p:cNvGrpSpPr/>
        <p:nvPr/>
      </p:nvGrpSpPr>
      <p:grpSpPr>
        <a:xfrm>
          <a:off x="0" y="0"/>
          <a:ext cx="0" cy="0"/>
          <a:chOff x="0" y="0"/>
          <a:chExt cx="0" cy="0"/>
        </a:xfrm>
      </p:grpSpPr>
      <p:sp>
        <p:nvSpPr>
          <p:cNvPr id="121" name="Shape 12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2" name="Shape 12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3" name="Shape 12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4" name="Shape 1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5" name="Shape 125"/>
        <p:cNvGrpSpPr/>
        <p:nvPr/>
      </p:nvGrpSpPr>
      <p:grpSpPr>
        <a:xfrm>
          <a:off x="0" y="0"/>
          <a:ext cx="0" cy="0"/>
          <a:chOff x="0" y="0"/>
          <a:chExt cx="0" cy="0"/>
        </a:xfrm>
      </p:grpSpPr>
      <p:sp>
        <p:nvSpPr>
          <p:cNvPr id="126" name="Shape 12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 name="Shape 12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29" name="Shape 129"/>
        <p:cNvGrpSpPr/>
        <p:nvPr/>
      </p:nvGrpSpPr>
      <p:grpSpPr>
        <a:xfrm>
          <a:off x="0" y="0"/>
          <a:ext cx="0" cy="0"/>
          <a:chOff x="0" y="0"/>
          <a:chExt cx="0" cy="0"/>
        </a:xfrm>
      </p:grpSpPr>
      <p:sp>
        <p:nvSpPr>
          <p:cNvPr id="130" name="Shape 130"/>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1" name="Shape 131"/>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2" name="Shape 132"/>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133" name="Shape 13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4" name="Shape 13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Shape 18"/>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Shape 19"/>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Shape 2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Shape 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36" name="Shape 136"/>
        <p:cNvGrpSpPr/>
        <p:nvPr/>
      </p:nvGrpSpPr>
      <p:grpSpPr>
        <a:xfrm>
          <a:off x="0" y="0"/>
          <a:ext cx="0" cy="0"/>
          <a:chOff x="0" y="0"/>
          <a:chExt cx="0" cy="0"/>
        </a:xfrm>
      </p:grpSpPr>
      <p:sp>
        <p:nvSpPr>
          <p:cNvPr id="137" name="Shape 137"/>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8" name="Shape 138"/>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39" name="Shape 139"/>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140" name="Shape 14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1" name="Shape 14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43" name="Shape 143"/>
        <p:cNvGrpSpPr/>
        <p:nvPr/>
      </p:nvGrpSpPr>
      <p:grpSpPr>
        <a:xfrm>
          <a:off x="0" y="0"/>
          <a:ext cx="0" cy="0"/>
          <a:chOff x="0" y="0"/>
          <a:chExt cx="0" cy="0"/>
        </a:xfrm>
      </p:grpSpPr>
      <p:sp>
        <p:nvSpPr>
          <p:cNvPr id="144" name="Shape 144"/>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5" name="Shape 145"/>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6" name="Shape 14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7" name="Shape 14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8" name="Shape 1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Shape 150"/>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1" name="Shape 151"/>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2" name="Shape 15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3" name="Shape 15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4" name="Shape 1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61" name="Shape 161"/>
        <p:cNvGrpSpPr/>
        <p:nvPr/>
      </p:nvGrpSpPr>
      <p:grpSpPr>
        <a:xfrm>
          <a:off x="0" y="0"/>
          <a:ext cx="0" cy="0"/>
          <a:chOff x="0" y="0"/>
          <a:chExt cx="0" cy="0"/>
        </a:xfrm>
      </p:grpSpPr>
      <p:sp>
        <p:nvSpPr>
          <p:cNvPr id="162" name="Shape 162"/>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3" name="Shape 163"/>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4" name="Shape 16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5" name="Shape 16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6" name="Shape 1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7" name="Shape 167"/>
        <p:cNvGrpSpPr/>
        <p:nvPr/>
      </p:nvGrpSpPr>
      <p:grpSpPr>
        <a:xfrm>
          <a:off x="0" y="0"/>
          <a:ext cx="0" cy="0"/>
          <a:chOff x="0" y="0"/>
          <a:chExt cx="0" cy="0"/>
        </a:xfrm>
      </p:grpSpPr>
      <p:sp>
        <p:nvSpPr>
          <p:cNvPr id="168" name="Shape 168"/>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9" name="Shape 169"/>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70" name="Shape 17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1" name="Shape 17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2" name="Shape 1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73" name="Shape 173"/>
        <p:cNvGrpSpPr/>
        <p:nvPr/>
      </p:nvGrpSpPr>
      <p:grpSpPr>
        <a:xfrm>
          <a:off x="0" y="0"/>
          <a:ext cx="0" cy="0"/>
          <a:chOff x="0" y="0"/>
          <a:chExt cx="0" cy="0"/>
        </a:xfrm>
      </p:grpSpPr>
      <p:sp>
        <p:nvSpPr>
          <p:cNvPr id="174" name="Shape 174"/>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5" name="Shape 175"/>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76" name="Shape 176"/>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7" name="Shape 177"/>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78" name="Shape 178"/>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9" name="Shape 17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0" name="Shape 18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1" name="Shape 1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82" name="Shape 182"/>
        <p:cNvGrpSpPr/>
        <p:nvPr/>
      </p:nvGrpSpPr>
      <p:grpSpPr>
        <a:xfrm>
          <a:off x="0" y="0"/>
          <a:ext cx="0" cy="0"/>
          <a:chOff x="0" y="0"/>
          <a:chExt cx="0" cy="0"/>
        </a:xfrm>
      </p:grpSpPr>
      <p:sp>
        <p:nvSpPr>
          <p:cNvPr id="183" name="Shape 183"/>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4" name="Shape 184"/>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85" name="Shape 185"/>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86" name="Shape 18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7" name="Shape 18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8" name="Shape 1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89" name="Shape 189"/>
        <p:cNvGrpSpPr/>
        <p:nvPr/>
      </p:nvGrpSpPr>
      <p:grpSpPr>
        <a:xfrm>
          <a:off x="0" y="0"/>
          <a:ext cx="0" cy="0"/>
          <a:chOff x="0" y="0"/>
          <a:chExt cx="0" cy="0"/>
        </a:xfrm>
      </p:grpSpPr>
      <p:sp>
        <p:nvSpPr>
          <p:cNvPr id="190" name="Shape 190"/>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1" name="Shape 191"/>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2" name="Shape 19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93" name="Shape 19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94" name="Shape 1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95" name="Shape 195"/>
        <p:cNvGrpSpPr/>
        <p:nvPr/>
      </p:nvGrpSpPr>
      <p:grpSpPr>
        <a:xfrm>
          <a:off x="0" y="0"/>
          <a:ext cx="0" cy="0"/>
          <a:chOff x="0" y="0"/>
          <a:chExt cx="0" cy="0"/>
        </a:xfrm>
      </p:grpSpPr>
      <p:sp>
        <p:nvSpPr>
          <p:cNvPr id="196" name="Shape 196"/>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7" name="Shape 197"/>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8" name="Shape 198"/>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9" name="Shape 19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00" name="Shape 20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01" name="Shape 2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2" name="Shape 202"/>
        <p:cNvGrpSpPr/>
        <p:nvPr/>
      </p:nvGrpSpPr>
      <p:grpSpPr>
        <a:xfrm>
          <a:off x="0" y="0"/>
          <a:ext cx="0" cy="0"/>
          <a:chOff x="0" y="0"/>
          <a:chExt cx="0" cy="0"/>
        </a:xfrm>
      </p:grpSpPr>
      <p:sp>
        <p:nvSpPr>
          <p:cNvPr id="203" name="Shape 203"/>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4" name="Shape 20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05" name="Shape 20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06" name="Shape 2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3" name="Shape 23"/>
        <p:cNvGrpSpPr/>
        <p:nvPr/>
      </p:nvGrpSpPr>
      <p:grpSpPr>
        <a:xfrm>
          <a:off x="0" y="0"/>
          <a:ext cx="0" cy="0"/>
          <a:chOff x="0" y="0"/>
          <a:chExt cx="0" cy="0"/>
        </a:xfrm>
      </p:grpSpPr>
      <p:sp>
        <p:nvSpPr>
          <p:cNvPr id="24" name="Shape 24"/>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Shape 25"/>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6" name="Shape 26"/>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Shape 27"/>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8" name="Shape 28"/>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 name="Shape 2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Shape 3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Shape 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07" name="Shape 207"/>
        <p:cNvGrpSpPr/>
        <p:nvPr/>
      </p:nvGrpSpPr>
      <p:grpSpPr>
        <a:xfrm>
          <a:off x="0" y="0"/>
          <a:ext cx="0" cy="0"/>
          <a:chOff x="0" y="0"/>
          <a:chExt cx="0" cy="0"/>
        </a:xfrm>
      </p:grpSpPr>
      <p:sp>
        <p:nvSpPr>
          <p:cNvPr id="208" name="Shape 20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09" name="Shape 20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0" name="Shape 2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11" name="Shape 211"/>
        <p:cNvGrpSpPr/>
        <p:nvPr/>
      </p:nvGrpSpPr>
      <p:grpSpPr>
        <a:xfrm>
          <a:off x="0" y="0"/>
          <a:ext cx="0" cy="0"/>
          <a:chOff x="0" y="0"/>
          <a:chExt cx="0" cy="0"/>
        </a:xfrm>
      </p:grpSpPr>
      <p:sp>
        <p:nvSpPr>
          <p:cNvPr id="212" name="Shape 212"/>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3" name="Shape 213"/>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 name="Shape 214"/>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215" name="Shape 21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6" name="Shape 21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7" name="Shape 2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18" name="Shape 218"/>
        <p:cNvGrpSpPr/>
        <p:nvPr/>
      </p:nvGrpSpPr>
      <p:grpSpPr>
        <a:xfrm>
          <a:off x="0" y="0"/>
          <a:ext cx="0" cy="0"/>
          <a:chOff x="0" y="0"/>
          <a:chExt cx="0" cy="0"/>
        </a:xfrm>
      </p:grpSpPr>
      <p:sp>
        <p:nvSpPr>
          <p:cNvPr id="219" name="Shape 219"/>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0" name="Shape 220"/>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1" name="Shape 22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22" name="Shape 22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23" name="Shape 2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24" name="Shape 224"/>
        <p:cNvGrpSpPr/>
        <p:nvPr/>
      </p:nvGrpSpPr>
      <p:grpSpPr>
        <a:xfrm>
          <a:off x="0" y="0"/>
          <a:ext cx="0" cy="0"/>
          <a:chOff x="0" y="0"/>
          <a:chExt cx="0" cy="0"/>
        </a:xfrm>
      </p:grpSpPr>
      <p:sp>
        <p:nvSpPr>
          <p:cNvPr id="225" name="Shape 225"/>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6" name="Shape 226"/>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7" name="Shape 22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28" name="Shape 22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29" name="Shape 2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2" name="Shape 32"/>
        <p:cNvGrpSpPr/>
        <p:nvPr/>
      </p:nvGrpSpPr>
      <p:grpSpPr>
        <a:xfrm>
          <a:off x="0" y="0"/>
          <a:ext cx="0" cy="0"/>
          <a:chOff x="0" y="0"/>
          <a:chExt cx="0" cy="0"/>
        </a:xfrm>
      </p:grpSpPr>
      <p:sp>
        <p:nvSpPr>
          <p:cNvPr id="33" name="Shape 33"/>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Shape 34"/>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5" name="Shape 3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Shape 3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Shape 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sp>
        <p:nvSpPr>
          <p:cNvPr id="39" name="Shape 39"/>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Shape 40"/>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Shape 41"/>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Shape 4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Shape 46"/>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 name="Shape 4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Shape 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Shape 5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Shape 5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Shape 55"/>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6" name="Shape 56"/>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Shape 57"/>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58" name="Shape 5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Shape 5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Shape 62"/>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Shape 63"/>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Shape 64"/>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5" name="Shape 6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Shape 6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Shape 7"/>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Shape 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Shape 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0" name="Shape 80"/>
        <p:cNvGrpSpPr/>
        <p:nvPr/>
      </p:nvGrpSpPr>
      <p:grpSpPr>
        <a:xfrm>
          <a:off x="0" y="0"/>
          <a:ext cx="0" cy="0"/>
          <a:chOff x="0" y="0"/>
          <a:chExt cx="0" cy="0"/>
        </a:xfrm>
      </p:grpSpPr>
      <p:sp>
        <p:nvSpPr>
          <p:cNvPr id="81" name="Shape 8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Shape 82"/>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 name="Shape 8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 name="Shape 8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5" name="Shape 155"/>
        <p:cNvGrpSpPr/>
        <p:nvPr/>
      </p:nvGrpSpPr>
      <p:grpSpPr>
        <a:xfrm>
          <a:off x="0" y="0"/>
          <a:ext cx="0" cy="0"/>
          <a:chOff x="0" y="0"/>
          <a:chExt cx="0" cy="0"/>
        </a:xfrm>
      </p:grpSpPr>
      <p:sp>
        <p:nvSpPr>
          <p:cNvPr id="156" name="Shape 156"/>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7" name="Shape 157"/>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 name="Shape 15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9" name="Shape 15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0" name="Shape 1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9.jpg"/><Relationship Id="rId4" Type="http://schemas.openxmlformats.org/officeDocument/2006/relationships/image" Target="../media/image3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7.jpg"/><Relationship Id="rId5" Type="http://schemas.openxmlformats.org/officeDocument/2006/relationships/image" Target="../media/image3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9.jpg"/><Relationship Id="rId5" Type="http://schemas.openxmlformats.org/officeDocument/2006/relationships/image" Target="../media/image4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32.png"/><Relationship Id="rId10" Type="http://schemas.openxmlformats.org/officeDocument/2006/relationships/image" Target="../media/image35.jpg"/><Relationship Id="rId9" Type="http://schemas.openxmlformats.org/officeDocument/2006/relationships/image" Target="../media/image27.jpg"/><Relationship Id="rId5" Type="http://schemas.openxmlformats.org/officeDocument/2006/relationships/image" Target="../media/image39.png"/><Relationship Id="rId6" Type="http://schemas.openxmlformats.org/officeDocument/2006/relationships/image" Target="../media/image36.png"/><Relationship Id="rId7" Type="http://schemas.openxmlformats.org/officeDocument/2006/relationships/image" Target="../media/image42.png"/><Relationship Id="rId8"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59.png"/><Relationship Id="rId6" Type="http://schemas.openxmlformats.org/officeDocument/2006/relationships/image" Target="../media/image49.png"/><Relationship Id="rId7"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6.png"/><Relationship Id="rId4" Type="http://schemas.openxmlformats.org/officeDocument/2006/relationships/image" Target="../media/image22.png"/><Relationship Id="rId5" Type="http://schemas.openxmlformats.org/officeDocument/2006/relationships/image" Target="../media/image41.png"/><Relationship Id="rId6"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48.png"/><Relationship Id="rId10" Type="http://schemas.openxmlformats.org/officeDocument/2006/relationships/image" Target="../media/image53.png"/><Relationship Id="rId9" Type="http://schemas.openxmlformats.org/officeDocument/2006/relationships/image" Target="../media/image54.png"/><Relationship Id="rId5" Type="http://schemas.openxmlformats.org/officeDocument/2006/relationships/image" Target="../media/image56.png"/><Relationship Id="rId6" Type="http://schemas.openxmlformats.org/officeDocument/2006/relationships/image" Target="../media/image47.png"/><Relationship Id="rId7" Type="http://schemas.openxmlformats.org/officeDocument/2006/relationships/image" Target="../media/image55.png"/><Relationship Id="rId8"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1.png"/><Relationship Id="rId4" Type="http://schemas.openxmlformats.org/officeDocument/2006/relationships/image" Target="../media/image51.png"/><Relationship Id="rId5" Type="http://schemas.openxmlformats.org/officeDocument/2006/relationships/image" Target="../media/image63.png"/><Relationship Id="rId6" Type="http://schemas.openxmlformats.org/officeDocument/2006/relationships/image" Target="../media/image58.png"/><Relationship Id="rId7" Type="http://schemas.openxmlformats.org/officeDocument/2006/relationships/image" Target="../media/image75.png"/><Relationship Id="rId8" Type="http://schemas.openxmlformats.org/officeDocument/2006/relationships/image" Target="../media/image7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89.jpg"/><Relationship Id="rId11" Type="http://schemas.openxmlformats.org/officeDocument/2006/relationships/image" Target="../media/image8.png"/><Relationship Id="rId10" Type="http://schemas.openxmlformats.org/officeDocument/2006/relationships/image" Target="../media/image86.jpg"/><Relationship Id="rId9" Type="http://schemas.openxmlformats.org/officeDocument/2006/relationships/image" Target="../media/image10.png"/><Relationship Id="rId5" Type="http://schemas.openxmlformats.org/officeDocument/2006/relationships/image" Target="../media/image14.jpg"/><Relationship Id="rId6" Type="http://schemas.openxmlformats.org/officeDocument/2006/relationships/image" Target="../media/image11.jpg"/><Relationship Id="rId7" Type="http://schemas.openxmlformats.org/officeDocument/2006/relationships/image" Target="../media/image5.png"/><Relationship Id="rId8"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68.png"/><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57.png"/><Relationship Id="rId5" Type="http://schemas.openxmlformats.org/officeDocument/2006/relationships/image" Target="../media/image71.png"/><Relationship Id="rId6" Type="http://schemas.openxmlformats.org/officeDocument/2006/relationships/image" Target="../media/image60.png"/><Relationship Id="rId7"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72.png"/><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20" Type="http://schemas.openxmlformats.org/officeDocument/2006/relationships/hyperlink" Target="#slide=id.g348e4b3bc8_3_126" TargetMode="External"/><Relationship Id="rId11" Type="http://schemas.openxmlformats.org/officeDocument/2006/relationships/hyperlink" Target="#slide=id.g349307e498_1_49" TargetMode="External"/><Relationship Id="rId22" Type="http://schemas.openxmlformats.org/officeDocument/2006/relationships/hyperlink" Target="#slide=id.g348e4b3bc8_3_133" TargetMode="External"/><Relationship Id="rId10" Type="http://schemas.openxmlformats.org/officeDocument/2006/relationships/hyperlink" Target="#slide=id.g348e4b3bc8_3_29" TargetMode="External"/><Relationship Id="rId21" Type="http://schemas.openxmlformats.org/officeDocument/2006/relationships/hyperlink" Target="#slide=id.g348e4b3bc8_3_126" TargetMode="External"/><Relationship Id="rId13" Type="http://schemas.openxmlformats.org/officeDocument/2006/relationships/hyperlink" Target="#slide=id.g348e4b3bc8_3_98" TargetMode="External"/><Relationship Id="rId12" Type="http://schemas.openxmlformats.org/officeDocument/2006/relationships/hyperlink" Target="#slide=id.g348e4b3bc8_3_98" TargetMode="External"/><Relationship Id="rId23" Type="http://schemas.openxmlformats.org/officeDocument/2006/relationships/hyperlink" Target="#slide=id.g348e4b3bc8_3_133" TargetMode="External"/><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hyperlink" Target="#slide=id.g348e4b3bc8_3_29" TargetMode="External"/><Relationship Id="rId15" Type="http://schemas.openxmlformats.org/officeDocument/2006/relationships/hyperlink" Target="#slide=id.g348e4b3bc8_3_105" TargetMode="External"/><Relationship Id="rId14" Type="http://schemas.openxmlformats.org/officeDocument/2006/relationships/hyperlink" Target="#slide=id.g348e4b3bc8_3_105" TargetMode="External"/><Relationship Id="rId17" Type="http://schemas.openxmlformats.org/officeDocument/2006/relationships/hyperlink" Target="#slide=id.g348e4b3bc8_3_112" TargetMode="External"/><Relationship Id="rId16" Type="http://schemas.openxmlformats.org/officeDocument/2006/relationships/hyperlink" Target="#slide=id.g348e4b3bc8_3_112" TargetMode="External"/><Relationship Id="rId5" Type="http://schemas.openxmlformats.org/officeDocument/2006/relationships/hyperlink" Target="https://foodviva.typeform.com/report/NRG4MX/XNorOEdKpPIBLYlY" TargetMode="External"/><Relationship Id="rId19" Type="http://schemas.openxmlformats.org/officeDocument/2006/relationships/hyperlink" Target="#slide=id.g348e4b3bc8_3_119" TargetMode="External"/><Relationship Id="rId6" Type="http://schemas.openxmlformats.org/officeDocument/2006/relationships/hyperlink" Target="https://foodviva.typeform.com/report/NRG4MX/XNorOEdKpPIBLYlY" TargetMode="External"/><Relationship Id="rId18" Type="http://schemas.openxmlformats.org/officeDocument/2006/relationships/hyperlink" Target="#slide=id.g348e4b3bc8_3_119" TargetMode="External"/><Relationship Id="rId7" Type="http://schemas.openxmlformats.org/officeDocument/2006/relationships/hyperlink" Target="#slide=id.g348e4b3bc8_3_15" TargetMode="External"/><Relationship Id="rId8" Type="http://schemas.openxmlformats.org/officeDocument/2006/relationships/hyperlink" Target="https://foodviva.typeform.com/report/NRG4MX/XNorOEdKpPIBLYl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6.png"/><Relationship Id="rId4" Type="http://schemas.openxmlformats.org/officeDocument/2006/relationships/hyperlink" Target="#slide=id.g348e4b3bc8_3_6"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slide=id.g348e4b3bc8_3_6" TargetMode="Externa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slide=id.g348e4b3bc8_3_6" TargetMode="Externa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11" Type="http://schemas.openxmlformats.org/officeDocument/2006/relationships/hyperlink" Target="#slide=id.g348e4b3bc8_3_6" TargetMode="External"/><Relationship Id="rId10" Type="http://schemas.openxmlformats.org/officeDocument/2006/relationships/image" Target="../media/image35.jpg"/><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27.jpg"/><Relationship Id="rId5" Type="http://schemas.openxmlformats.org/officeDocument/2006/relationships/image" Target="../media/image39.png"/><Relationship Id="rId6" Type="http://schemas.openxmlformats.org/officeDocument/2006/relationships/image" Target="../media/image36.png"/><Relationship Id="rId7" Type="http://schemas.openxmlformats.org/officeDocument/2006/relationships/image" Target="../media/image42.png"/><Relationship Id="rId8"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hyperlink" Target="https://sg.style.yahoo.com/millennials-go-dumpster-diving-singapore-name-freeganism-025258197.html" TargetMode="External"/><Relationship Id="rId5"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4.png"/><Relationship Id="rId4" Type="http://schemas.openxmlformats.org/officeDocument/2006/relationships/hyperlink" Target="#slide=id.g348e4b3bc8_3_6"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hyperlink" Target="#slide=id.g348e4b3bc8_3_6" TargetMode="External"/><Relationship Id="rId4" Type="http://schemas.openxmlformats.org/officeDocument/2006/relationships/image" Target="../media/image25.png"/><Relationship Id="rId5" Type="http://schemas.openxmlformats.org/officeDocument/2006/relationships/image" Target="../media/image4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slide=id.g348e4b3bc8_3_6" TargetMode="External"/><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slide=id.g348e4b3bc8_3_6" TargetMode="External"/><Relationship Id="rId4" Type="http://schemas.openxmlformats.org/officeDocument/2006/relationships/image" Target="../media/image61.png"/><Relationship Id="rId9" Type="http://schemas.openxmlformats.org/officeDocument/2006/relationships/image" Target="../media/image70.jpg"/><Relationship Id="rId5" Type="http://schemas.openxmlformats.org/officeDocument/2006/relationships/image" Target="../media/image51.png"/><Relationship Id="rId6" Type="http://schemas.openxmlformats.org/officeDocument/2006/relationships/image" Target="../media/image63.png"/><Relationship Id="rId7" Type="http://schemas.openxmlformats.org/officeDocument/2006/relationships/image" Target="../media/image58.png"/><Relationship Id="rId8" Type="http://schemas.openxmlformats.org/officeDocument/2006/relationships/image" Target="../media/image75.png"/></Relationships>
</file>

<file path=ppt/slides/_rels/slide34.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slide=id.g348e4b3bc8_3_6" TargetMode="External"/><Relationship Id="rId4" Type="http://schemas.openxmlformats.org/officeDocument/2006/relationships/image" Target="../media/image45.png"/><Relationship Id="rId9" Type="http://schemas.openxmlformats.org/officeDocument/2006/relationships/image" Target="../media/image1.png"/><Relationship Id="rId5" Type="http://schemas.openxmlformats.org/officeDocument/2006/relationships/image" Target="../media/image48.png"/><Relationship Id="rId6" Type="http://schemas.openxmlformats.org/officeDocument/2006/relationships/image" Target="../media/image56.png"/><Relationship Id="rId7" Type="http://schemas.openxmlformats.org/officeDocument/2006/relationships/image" Target="../media/image47.png"/><Relationship Id="rId8"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slide=id.g348e4b3bc8_3_6" TargetMode="External"/><Relationship Id="rId4" Type="http://schemas.openxmlformats.org/officeDocument/2006/relationships/image" Target="../media/image25.png"/><Relationship Id="rId5" Type="http://schemas.openxmlformats.org/officeDocument/2006/relationships/image" Target="../media/image27.jpg"/><Relationship Id="rId6" Type="http://schemas.openxmlformats.org/officeDocument/2006/relationships/image" Target="../media/image3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slide=id.g348e4b3bc8_3_6" TargetMode="External"/><Relationship Id="rId4" Type="http://schemas.openxmlformats.org/officeDocument/2006/relationships/image" Target="../media/image25.png"/><Relationship Id="rId5" Type="http://schemas.openxmlformats.org/officeDocument/2006/relationships/image" Target="../media/image4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slide=id.g348e4b3bc8_3_6" TargetMode="External"/><Relationship Id="rId4" Type="http://schemas.openxmlformats.org/officeDocument/2006/relationships/image" Target="../media/image32.png"/><Relationship Id="rId5"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3.png"/></Relationships>
</file>

<file path=ppt/slides/_rels/slide41.xml.rels><?xml version="1.0" encoding="UTF-8" standalone="yes"?><Relationships xmlns="http://schemas.openxmlformats.org/package/2006/relationships"><Relationship Id="rId11" Type="http://schemas.openxmlformats.org/officeDocument/2006/relationships/image" Target="../media/image85.png"/><Relationship Id="rId10" Type="http://schemas.openxmlformats.org/officeDocument/2006/relationships/image" Target="../media/image79.png"/><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2.png"/><Relationship Id="rId4" Type="http://schemas.openxmlformats.org/officeDocument/2006/relationships/image" Target="../media/image84.png"/><Relationship Id="rId9"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74.png"/><Relationship Id="rId7" Type="http://schemas.openxmlformats.org/officeDocument/2006/relationships/image" Target="../media/image77.png"/><Relationship Id="rId8" Type="http://schemas.openxmlformats.org/officeDocument/2006/relationships/image" Target="../media/image7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png"/><Relationship Id="rId4" Type="http://schemas.openxmlformats.org/officeDocument/2006/relationships/image" Target="../media/image2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5.png"/><Relationship Id="rId4" Type="http://schemas.openxmlformats.org/officeDocument/2006/relationships/image" Target="../media/image2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6.png"/><Relationship Id="rId10" Type="http://schemas.openxmlformats.org/officeDocument/2006/relationships/image" Target="../media/image21.png"/><Relationship Id="rId9"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23.jpg"/><Relationship Id="rId7" Type="http://schemas.openxmlformats.org/officeDocument/2006/relationships/image" Target="../media/image19.png"/><Relationship Id="rId8"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SzPts val="2400"/>
              <a:buFont typeface="Arial"/>
              <a:buNone/>
            </a:pPr>
            <a:r>
              <a:rPr i="1" lang="en-GB">
                <a:solidFill>
                  <a:schemeClr val="accent4"/>
                </a:solidFill>
              </a:rPr>
              <a:t>Improving the value chain of unsold perishable food in supermarkets</a:t>
            </a:r>
            <a:endParaRPr i="1" sz="2800">
              <a:solidFill>
                <a:schemeClr val="accent4"/>
              </a:solidFill>
            </a:endParaRPr>
          </a:p>
          <a:p>
            <a:pPr indent="0" lvl="0" marL="0" marR="0" rtl="0" algn="ctr">
              <a:lnSpc>
                <a:spcPct val="90000"/>
              </a:lnSpc>
              <a:spcBef>
                <a:spcPts val="0"/>
              </a:spcBef>
              <a:spcAft>
                <a:spcPts val="0"/>
              </a:spcAft>
              <a:buClr>
                <a:schemeClr val="dk1"/>
              </a:buClr>
              <a:buSzPts val="2400"/>
              <a:buFont typeface="Arial"/>
              <a:buNone/>
            </a:pPr>
            <a:r>
              <a:t/>
            </a:r>
            <a:endParaRPr i="1">
              <a:solidFill>
                <a:schemeClr val="accent4"/>
              </a:solidFill>
            </a:endParaRPr>
          </a:p>
        </p:txBody>
      </p:sp>
      <p:pic>
        <p:nvPicPr>
          <p:cNvPr id="235" name="Shape 235"/>
          <p:cNvPicPr preferRelativeResize="0"/>
          <p:nvPr/>
        </p:nvPicPr>
        <p:blipFill rotWithShape="1">
          <a:blip r:embed="rId3">
            <a:alphaModFix/>
          </a:blip>
          <a:srcRect b="0" l="0" r="0" t="0"/>
          <a:stretch/>
        </p:blipFill>
        <p:spPr>
          <a:xfrm>
            <a:off x="268478" y="5547346"/>
            <a:ext cx="1162050" cy="1063571"/>
          </a:xfrm>
          <a:prstGeom prst="rect">
            <a:avLst/>
          </a:prstGeom>
          <a:noFill/>
          <a:ln>
            <a:noFill/>
          </a:ln>
        </p:spPr>
      </p:pic>
      <p:pic>
        <p:nvPicPr>
          <p:cNvPr id="236" name="Shape 236"/>
          <p:cNvPicPr preferRelativeResize="0"/>
          <p:nvPr/>
        </p:nvPicPr>
        <p:blipFill>
          <a:blip r:embed="rId4">
            <a:alphaModFix/>
          </a:blip>
          <a:stretch>
            <a:fillRect/>
          </a:stretch>
        </p:blipFill>
        <p:spPr>
          <a:xfrm>
            <a:off x="8992775" y="6044450"/>
            <a:ext cx="3087026" cy="701525"/>
          </a:xfrm>
          <a:prstGeom prst="rect">
            <a:avLst/>
          </a:prstGeom>
          <a:noFill/>
          <a:ln>
            <a:noFill/>
          </a:ln>
        </p:spPr>
      </p:pic>
      <p:pic>
        <p:nvPicPr>
          <p:cNvPr id="237" name="Shape 237"/>
          <p:cNvPicPr preferRelativeResize="0"/>
          <p:nvPr/>
        </p:nvPicPr>
        <p:blipFill>
          <a:blip r:embed="rId5">
            <a:alphaModFix/>
          </a:blip>
          <a:stretch>
            <a:fillRect/>
          </a:stretch>
        </p:blipFill>
        <p:spPr>
          <a:xfrm>
            <a:off x="4160425" y="2108050"/>
            <a:ext cx="4053052" cy="1301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p:nvPr/>
        </p:nvSpPr>
        <p:spPr>
          <a:xfrm>
            <a:off x="7683700" y="823975"/>
            <a:ext cx="3182100" cy="1973700"/>
          </a:xfrm>
          <a:prstGeom prst="wedgeRoundRectCallout">
            <a:avLst>
              <a:gd fmla="val -38607" name="adj1"/>
              <a:gd fmla="val 6081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0" name="Shape 380"/>
          <p:cNvSpPr txBox="1"/>
          <p:nvPr/>
        </p:nvSpPr>
        <p:spPr>
          <a:xfrm>
            <a:off x="7759900" y="823975"/>
            <a:ext cx="3255600" cy="17652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1000"/>
              </a:spcBef>
              <a:spcAft>
                <a:spcPts val="0"/>
              </a:spcAft>
              <a:buClr>
                <a:schemeClr val="dk1"/>
              </a:buClr>
              <a:buSzPts val="1100"/>
              <a:buFont typeface="Arial"/>
              <a:buNone/>
            </a:pPr>
            <a:r>
              <a:rPr i="1" lang="en-GB" sz="2400">
                <a:solidFill>
                  <a:schemeClr val="dk1"/>
                </a:solidFill>
                <a:latin typeface="Calibri"/>
                <a:ea typeface="Calibri"/>
                <a:cs typeface="Calibri"/>
                <a:sym typeface="Calibri"/>
              </a:rPr>
              <a:t>“I care about our environment and I think we should increase food waste recycling!”</a:t>
            </a:r>
            <a:endParaRPr i="1" sz="2400">
              <a:solidFill>
                <a:schemeClr val="dk1"/>
              </a:solidFill>
            </a:endParaRPr>
          </a:p>
          <a:p>
            <a:pPr indent="0" lvl="0" marL="0">
              <a:lnSpc>
                <a:spcPct val="100000"/>
              </a:lnSpc>
              <a:spcBef>
                <a:spcPts val="0"/>
              </a:spcBef>
              <a:spcAft>
                <a:spcPts val="0"/>
              </a:spcAft>
              <a:buNone/>
            </a:pPr>
            <a:r>
              <a:t/>
            </a:r>
            <a:endParaRPr i="1" sz="2400"/>
          </a:p>
        </p:txBody>
      </p:sp>
      <p:grpSp>
        <p:nvGrpSpPr>
          <p:cNvPr id="381" name="Shape 381"/>
          <p:cNvGrpSpPr/>
          <p:nvPr/>
        </p:nvGrpSpPr>
        <p:grpSpPr>
          <a:xfrm>
            <a:off x="1453650" y="1942638"/>
            <a:ext cx="9284700" cy="4672512"/>
            <a:chOff x="1453650" y="1942638"/>
            <a:chExt cx="9284700" cy="4672512"/>
          </a:xfrm>
        </p:grpSpPr>
        <p:pic>
          <p:nvPicPr>
            <p:cNvPr id="382" name="Shape 382"/>
            <p:cNvPicPr preferRelativeResize="0"/>
            <p:nvPr/>
          </p:nvPicPr>
          <p:blipFill rotWithShape="1">
            <a:blip r:embed="rId3">
              <a:alphaModFix/>
            </a:blip>
            <a:srcRect b="612" l="32981" r="16208" t="602"/>
            <a:stretch/>
          </p:blipFill>
          <p:spPr>
            <a:xfrm>
              <a:off x="5131500" y="1942638"/>
              <a:ext cx="1929000" cy="2110200"/>
            </a:xfrm>
            <a:prstGeom prst="ellipse">
              <a:avLst/>
            </a:prstGeom>
            <a:noFill/>
            <a:ln>
              <a:noFill/>
            </a:ln>
          </p:spPr>
        </p:pic>
        <p:sp>
          <p:nvSpPr>
            <p:cNvPr id="383" name="Shape 383"/>
            <p:cNvSpPr txBox="1"/>
            <p:nvPr/>
          </p:nvSpPr>
          <p:spPr>
            <a:xfrm>
              <a:off x="1453650" y="4052850"/>
              <a:ext cx="9284700" cy="2562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rPr lang="en-GB" sz="2400">
                  <a:solidFill>
                    <a:schemeClr val="dk1"/>
                  </a:solidFill>
                  <a:latin typeface="Calibri"/>
                  <a:ea typeface="Calibri"/>
                  <a:cs typeface="Calibri"/>
                  <a:sym typeface="Calibri"/>
                </a:rPr>
                <a:t>Name: 	</a:t>
              </a:r>
              <a:r>
                <a:rPr i="1" lang="en-GB" sz="2400">
                  <a:solidFill>
                    <a:schemeClr val="dk1"/>
                  </a:solidFill>
                  <a:latin typeface="Calibri"/>
                  <a:ea typeface="Calibri"/>
                  <a:cs typeface="Calibri"/>
                  <a:sym typeface="Calibri"/>
                </a:rPr>
                <a:t>Jenny</a:t>
              </a:r>
              <a:endParaRPr sz="2400">
                <a:solidFill>
                  <a:schemeClr val="dk1"/>
                </a:solidFill>
                <a:latin typeface="Calibri"/>
                <a:ea typeface="Calibri"/>
                <a:cs typeface="Calibri"/>
                <a:sym typeface="Calibri"/>
              </a:endParaRPr>
            </a:p>
            <a:p>
              <a:pPr indent="0" lvl="0" marL="0" rtl="0" algn="ctr">
                <a:lnSpc>
                  <a:spcPct val="90000"/>
                </a:lnSpc>
                <a:spcBef>
                  <a:spcPts val="1000"/>
                </a:spcBef>
                <a:spcAft>
                  <a:spcPts val="0"/>
                </a:spcAft>
                <a:buNone/>
              </a:pPr>
              <a:r>
                <a:rPr lang="en-GB" sz="2400">
                  <a:solidFill>
                    <a:schemeClr val="dk1"/>
                  </a:solidFill>
                  <a:latin typeface="Calibri"/>
                  <a:ea typeface="Calibri"/>
                  <a:cs typeface="Calibri"/>
                  <a:sym typeface="Calibri"/>
                </a:rPr>
                <a:t>Age: 35</a:t>
              </a:r>
              <a:endParaRPr sz="2400">
                <a:solidFill>
                  <a:schemeClr val="dk1"/>
                </a:solidFill>
                <a:latin typeface="Calibri"/>
                <a:ea typeface="Calibri"/>
                <a:cs typeface="Calibri"/>
                <a:sym typeface="Calibri"/>
              </a:endParaRPr>
            </a:p>
            <a:p>
              <a:pPr indent="0" lvl="0" marL="0" rtl="0" algn="ctr">
                <a:lnSpc>
                  <a:spcPct val="90000"/>
                </a:lnSpc>
                <a:spcBef>
                  <a:spcPts val="1000"/>
                </a:spcBef>
                <a:spcAft>
                  <a:spcPts val="0"/>
                </a:spcAft>
                <a:buNone/>
              </a:pPr>
              <a:r>
                <a:rPr lang="en-GB" sz="2400">
                  <a:solidFill>
                    <a:schemeClr val="dk1"/>
                  </a:solidFill>
                  <a:latin typeface="Calibri"/>
                  <a:ea typeface="Calibri"/>
                  <a:cs typeface="Calibri"/>
                  <a:sym typeface="Calibri"/>
                </a:rPr>
                <a:t>Occupation: Teacher</a:t>
              </a:r>
              <a:endParaRPr sz="2400">
                <a:solidFill>
                  <a:schemeClr val="dk1"/>
                </a:solidFill>
                <a:latin typeface="Calibri"/>
                <a:ea typeface="Calibri"/>
                <a:cs typeface="Calibri"/>
                <a:sym typeface="Calibri"/>
              </a:endParaRPr>
            </a:p>
            <a:p>
              <a:pPr indent="0" lvl="0" marL="0" rtl="0" algn="ctr">
                <a:lnSpc>
                  <a:spcPct val="90000"/>
                </a:lnSpc>
                <a:spcBef>
                  <a:spcPts val="1000"/>
                </a:spcBef>
                <a:spcAft>
                  <a:spcPts val="0"/>
                </a:spcAft>
                <a:buClr>
                  <a:schemeClr val="dk1"/>
                </a:buClr>
                <a:buSzPts val="1100"/>
                <a:buFont typeface="Arial"/>
                <a:buNone/>
              </a:pPr>
              <a:r>
                <a:rPr lang="en-GB" sz="2400">
                  <a:solidFill>
                    <a:schemeClr val="dk1"/>
                  </a:solidFill>
                  <a:latin typeface="Calibri"/>
                  <a:ea typeface="Calibri"/>
                  <a:cs typeface="Calibri"/>
                  <a:sym typeface="Calibri"/>
                </a:rPr>
                <a:t>Additional info: Value-Seeker, Environmentally conscious, Frugal spender</a:t>
              </a:r>
              <a:endParaRPr sz="2400">
                <a:solidFill>
                  <a:schemeClr val="dk1"/>
                </a:solidFill>
                <a:latin typeface="Calibri"/>
                <a:ea typeface="Calibri"/>
                <a:cs typeface="Calibri"/>
                <a:sym typeface="Calibri"/>
              </a:endParaRPr>
            </a:p>
          </p:txBody>
        </p:sp>
      </p:grpSp>
      <p:pic>
        <p:nvPicPr>
          <p:cNvPr id="384" name="Shape 384"/>
          <p:cNvPicPr preferRelativeResize="0"/>
          <p:nvPr/>
        </p:nvPicPr>
        <p:blipFill rotWithShape="1">
          <a:blip r:embed="rId4">
            <a:alphaModFix/>
          </a:blip>
          <a:srcRect b="71150" l="45522" r="26898" t="7653"/>
          <a:stretch/>
        </p:blipFill>
        <p:spPr>
          <a:xfrm>
            <a:off x="4975200" y="1887375"/>
            <a:ext cx="2241600" cy="2214600"/>
          </a:xfrm>
          <a:prstGeom prst="ellipse">
            <a:avLst/>
          </a:prstGeom>
          <a:noFill/>
          <a:ln>
            <a:noFill/>
          </a:ln>
        </p:spPr>
      </p:pic>
      <p:sp>
        <p:nvSpPr>
          <p:cNvPr id="385" name="Shape 385"/>
          <p:cNvSpPr txBox="1"/>
          <p:nvPr>
            <p:ph type="title"/>
          </p:nvPr>
        </p:nvSpPr>
        <p:spPr>
          <a:xfrm>
            <a:off x="685800" y="152400"/>
            <a:ext cx="10515600" cy="13257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chemeClr val="dk1"/>
              </a:buClr>
              <a:buSzPts val="4400"/>
              <a:buFont typeface="Calibri"/>
              <a:buNone/>
            </a:pPr>
            <a:r>
              <a:rPr lang="en-GB">
                <a:solidFill>
                  <a:srgbClr val="1C4587"/>
                </a:solidFill>
              </a:rPr>
              <a:t>Customer Persona</a:t>
            </a:r>
            <a:endParaRPr>
              <a:solidFill>
                <a:srgbClr val="1C4587"/>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9" name="Shape 389"/>
        <p:cNvGrpSpPr/>
        <p:nvPr/>
      </p:nvGrpSpPr>
      <p:grpSpPr>
        <a:xfrm>
          <a:off x="0" y="0"/>
          <a:ext cx="0" cy="0"/>
          <a:chOff x="0" y="0"/>
          <a:chExt cx="0" cy="0"/>
        </a:xfrm>
      </p:grpSpPr>
      <p:sp>
        <p:nvSpPr>
          <p:cNvPr id="390" name="Shape 390"/>
          <p:cNvSpPr txBox="1"/>
          <p:nvPr>
            <p:ph idx="1" type="body"/>
          </p:nvPr>
        </p:nvSpPr>
        <p:spPr>
          <a:xfrm>
            <a:off x="477475" y="2113675"/>
            <a:ext cx="7917900" cy="4351200"/>
          </a:xfrm>
          <a:prstGeom prst="rect">
            <a:avLst/>
          </a:prstGeom>
          <a:no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381000" lvl="0" marL="457200" marR="0" rtl="0" algn="l">
              <a:lnSpc>
                <a:spcPct val="150000"/>
              </a:lnSpc>
              <a:spcBef>
                <a:spcPts val="0"/>
              </a:spcBef>
              <a:spcAft>
                <a:spcPts val="0"/>
              </a:spcAft>
              <a:buClr>
                <a:srgbClr val="000000"/>
              </a:buClr>
              <a:buSzPts val="2400"/>
              <a:buChar char="•"/>
            </a:pPr>
            <a:r>
              <a:rPr lang="en-GB" sz="2400">
                <a:solidFill>
                  <a:srgbClr val="000000"/>
                </a:solidFill>
              </a:rPr>
              <a:t>Integrated digital platform that c</a:t>
            </a:r>
            <a:r>
              <a:rPr lang="en-GB" sz="2400">
                <a:solidFill>
                  <a:srgbClr val="000000"/>
                </a:solidFill>
              </a:rPr>
              <a:t>onnects supermarkets with unsold perishable food to value-seekers and/or the environmentally conscious</a:t>
            </a:r>
            <a:endParaRPr sz="2400">
              <a:solidFill>
                <a:srgbClr val="000000"/>
              </a:solidFill>
            </a:endParaRPr>
          </a:p>
          <a:p>
            <a:pPr indent="0" lvl="0" marL="0" marR="0" rtl="0" algn="l">
              <a:lnSpc>
                <a:spcPct val="150000"/>
              </a:lnSpc>
              <a:spcBef>
                <a:spcPts val="0"/>
              </a:spcBef>
              <a:spcAft>
                <a:spcPts val="0"/>
              </a:spcAft>
              <a:buNone/>
            </a:pPr>
            <a:r>
              <a:t/>
            </a:r>
            <a:endParaRPr sz="2400">
              <a:solidFill>
                <a:srgbClr val="000000"/>
              </a:solidFill>
            </a:endParaRPr>
          </a:p>
          <a:p>
            <a:pPr indent="-381000" lvl="0" marL="457200" marR="0" rtl="0" algn="l">
              <a:lnSpc>
                <a:spcPct val="150000"/>
              </a:lnSpc>
              <a:spcBef>
                <a:spcPts val="0"/>
              </a:spcBef>
              <a:spcAft>
                <a:spcPts val="0"/>
              </a:spcAft>
              <a:buClr>
                <a:srgbClr val="000000"/>
              </a:buClr>
              <a:buSzPts val="2400"/>
              <a:buChar char="•"/>
            </a:pPr>
            <a:r>
              <a:rPr lang="en-GB" sz="2400">
                <a:solidFill>
                  <a:srgbClr val="000000"/>
                </a:solidFill>
              </a:rPr>
              <a:t>Goal: Reallocate perishable food efficiently to reduce overall food wastage in Singapore and </a:t>
            </a:r>
            <a:r>
              <a:rPr b="1" lang="en-GB" sz="2400">
                <a:solidFill>
                  <a:srgbClr val="000000"/>
                </a:solidFill>
              </a:rPr>
              <a:t>ensure food sustainability (SDG #11)</a:t>
            </a:r>
            <a:endParaRPr b="1" sz="2400">
              <a:solidFill>
                <a:srgbClr val="000000"/>
              </a:solidFill>
            </a:endParaRPr>
          </a:p>
        </p:txBody>
      </p:sp>
      <p:grpSp>
        <p:nvGrpSpPr>
          <p:cNvPr id="391" name="Shape 391"/>
          <p:cNvGrpSpPr/>
          <p:nvPr/>
        </p:nvGrpSpPr>
        <p:grpSpPr>
          <a:xfrm>
            <a:off x="8371451" y="353399"/>
            <a:ext cx="3268985" cy="6222335"/>
            <a:chOff x="6847525" y="164825"/>
            <a:chExt cx="3688351" cy="7020574"/>
          </a:xfrm>
        </p:grpSpPr>
        <p:pic>
          <p:nvPicPr>
            <p:cNvPr id="392" name="Shape 392"/>
            <p:cNvPicPr preferRelativeResize="0"/>
            <p:nvPr/>
          </p:nvPicPr>
          <p:blipFill rotWithShape="1">
            <a:blip r:embed="rId3">
              <a:alphaModFix/>
            </a:blip>
            <a:srcRect b="0" l="23188" r="24276" t="0"/>
            <a:stretch/>
          </p:blipFill>
          <p:spPr>
            <a:xfrm>
              <a:off x="6847525" y="164825"/>
              <a:ext cx="3688351" cy="7020574"/>
            </a:xfrm>
            <a:prstGeom prst="rect">
              <a:avLst/>
            </a:prstGeom>
            <a:noFill/>
            <a:ln>
              <a:noFill/>
            </a:ln>
          </p:spPr>
        </p:pic>
        <p:pic>
          <p:nvPicPr>
            <p:cNvPr id="393" name="Shape 393"/>
            <p:cNvPicPr preferRelativeResize="0"/>
            <p:nvPr/>
          </p:nvPicPr>
          <p:blipFill>
            <a:blip r:embed="rId4">
              <a:alphaModFix/>
            </a:blip>
            <a:stretch>
              <a:fillRect/>
            </a:stretch>
          </p:blipFill>
          <p:spPr>
            <a:xfrm>
              <a:off x="7381471" y="1293696"/>
              <a:ext cx="2686900" cy="4782048"/>
            </a:xfrm>
            <a:prstGeom prst="rect">
              <a:avLst/>
            </a:prstGeom>
            <a:noFill/>
            <a:ln>
              <a:noFill/>
            </a:ln>
          </p:spPr>
        </p:pic>
      </p:grpSp>
      <p:pic>
        <p:nvPicPr>
          <p:cNvPr id="394" name="Shape 394"/>
          <p:cNvPicPr preferRelativeResize="0"/>
          <p:nvPr/>
        </p:nvPicPr>
        <p:blipFill>
          <a:blip r:embed="rId5">
            <a:alphaModFix/>
          </a:blip>
          <a:stretch>
            <a:fillRect/>
          </a:stretch>
        </p:blipFill>
        <p:spPr>
          <a:xfrm>
            <a:off x="8830850" y="1335575"/>
            <a:ext cx="2447525" cy="4258001"/>
          </a:xfrm>
          <a:prstGeom prst="rect">
            <a:avLst/>
          </a:prstGeom>
          <a:noFill/>
          <a:ln>
            <a:noFill/>
          </a:ln>
        </p:spPr>
      </p:pic>
      <p:sp>
        <p:nvSpPr>
          <p:cNvPr id="395" name="Shape 395"/>
          <p:cNvSpPr txBox="1"/>
          <p:nvPr>
            <p:ph type="title"/>
          </p:nvPr>
        </p:nvSpPr>
        <p:spPr>
          <a:xfrm>
            <a:off x="685800" y="152400"/>
            <a:ext cx="10515600" cy="1325700"/>
          </a:xfrm>
          <a:prstGeom prst="rect">
            <a:avLst/>
          </a:prstGeom>
          <a:noFill/>
          <a:ln>
            <a:noFill/>
          </a:ln>
        </p:spPr>
        <p:txBody>
          <a:bodyPr anchorCtr="0" anchor="ctr" bIns="45700" lIns="91425" spcFirstLastPara="1" rIns="91425" wrap="square" tIns="45700">
            <a:noAutofit/>
          </a:bodyPr>
          <a:lstStyle/>
          <a:p>
            <a:pPr indent="0" lvl="0" marL="0">
              <a:spcBef>
                <a:spcPts val="0"/>
              </a:spcBef>
              <a:spcAft>
                <a:spcPts val="0"/>
              </a:spcAft>
              <a:buClr>
                <a:schemeClr val="dk1"/>
              </a:buClr>
              <a:buSzPts val="4400"/>
              <a:buFont typeface="Calibri"/>
              <a:buNone/>
            </a:pPr>
            <a:r>
              <a:rPr lang="en-GB">
                <a:solidFill>
                  <a:srgbClr val="1C4587"/>
                </a:solidFill>
              </a:rPr>
              <a:t>Our Solution</a:t>
            </a:r>
            <a:endParaRPr>
              <a:solidFill>
                <a:srgbClr val="1C4587"/>
              </a:solidFill>
            </a:endParaRPr>
          </a:p>
          <a:p>
            <a:pPr indent="0" lvl="0" marL="0" rtl="0">
              <a:spcBef>
                <a:spcPts val="0"/>
              </a:spcBef>
              <a:spcAft>
                <a:spcPts val="0"/>
              </a:spcAft>
              <a:buClr>
                <a:schemeClr val="dk1"/>
              </a:buClr>
              <a:buSzPts val="4400"/>
              <a:buFont typeface="Calibri"/>
              <a:buNone/>
            </a:pPr>
            <a:r>
              <a:rPr lang="en-GB" sz="2800">
                <a:solidFill>
                  <a:srgbClr val="1C4587"/>
                </a:solidFill>
              </a:rPr>
              <a:t>Inclusive Food Ecosystem</a:t>
            </a:r>
            <a:endParaRPr>
              <a:solidFill>
                <a:srgbClr val="1C4587"/>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Shape 400"/>
          <p:cNvSpPr txBox="1"/>
          <p:nvPr>
            <p:ph idx="1" type="body"/>
          </p:nvPr>
        </p:nvSpPr>
        <p:spPr>
          <a:xfrm>
            <a:off x="838200" y="1701150"/>
            <a:ext cx="6713100" cy="210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000"/>
              </a:spcBef>
              <a:spcAft>
                <a:spcPts val="0"/>
              </a:spcAft>
              <a:buClr>
                <a:schemeClr val="dk1"/>
              </a:buClr>
              <a:buSzPts val="2800"/>
              <a:buFont typeface="Arial"/>
              <a:buNone/>
            </a:pPr>
            <a:r>
              <a:rPr b="1" lang="en-GB" sz="2400">
                <a:solidFill>
                  <a:srgbClr val="000000"/>
                </a:solidFill>
              </a:rPr>
              <a:t>1. Food Matching</a:t>
            </a:r>
            <a:endParaRPr b="1" sz="2400">
              <a:solidFill>
                <a:srgbClr val="000000"/>
              </a:solidFill>
            </a:endParaRPr>
          </a:p>
          <a:p>
            <a:pPr indent="0" lvl="0" marL="0" rtl="0">
              <a:lnSpc>
                <a:spcPct val="80000"/>
              </a:lnSpc>
              <a:spcBef>
                <a:spcPts val="1000"/>
              </a:spcBef>
              <a:spcAft>
                <a:spcPts val="0"/>
              </a:spcAft>
              <a:buClr>
                <a:schemeClr val="dk1"/>
              </a:buClr>
              <a:buSzPts val="1600"/>
              <a:buFont typeface="Arial"/>
              <a:buNone/>
            </a:pPr>
            <a:r>
              <a:rPr lang="en-GB" sz="2400"/>
              <a:t>At the end of the day, </a:t>
            </a:r>
            <a:r>
              <a:rPr i="1" lang="en-GB" sz="2400"/>
              <a:t>unsold perishable food </a:t>
            </a:r>
            <a:r>
              <a:rPr lang="en-GB" sz="2400"/>
              <a:t>in supermarkets will be listed on our platform at discounted prices</a:t>
            </a:r>
            <a:endParaRPr sz="2400"/>
          </a:p>
          <a:p>
            <a:pPr indent="-50800" lvl="0" marL="228600" marR="0" rtl="0" algn="l">
              <a:lnSpc>
                <a:spcPct val="100000"/>
              </a:lnSpc>
              <a:spcBef>
                <a:spcPts val="1000"/>
              </a:spcBef>
              <a:spcAft>
                <a:spcPts val="0"/>
              </a:spcAft>
              <a:buClr>
                <a:schemeClr val="dk1"/>
              </a:buClr>
              <a:buSzPts val="2800"/>
              <a:buFont typeface="Arial"/>
              <a:buNone/>
            </a:pPr>
            <a:r>
              <a:t/>
            </a:r>
            <a:endParaRPr b="1" sz="2400">
              <a:solidFill>
                <a:srgbClr val="000000"/>
              </a:solidFill>
            </a:endParaRPr>
          </a:p>
          <a:p>
            <a:pPr indent="0" lvl="0" marL="0" marR="0" rtl="0" algn="ctr">
              <a:lnSpc>
                <a:spcPct val="80000"/>
              </a:lnSpc>
              <a:spcBef>
                <a:spcPts val="1000"/>
              </a:spcBef>
              <a:spcAft>
                <a:spcPts val="0"/>
              </a:spcAft>
              <a:buClr>
                <a:schemeClr val="dk1"/>
              </a:buClr>
              <a:buSzPts val="1600"/>
              <a:buFont typeface="Arial"/>
              <a:buNone/>
            </a:pPr>
            <a:r>
              <a:t/>
            </a:r>
            <a:endParaRPr sz="2400">
              <a:solidFill>
                <a:srgbClr val="000000"/>
              </a:solidFill>
            </a:endParaRPr>
          </a:p>
        </p:txBody>
      </p:sp>
      <p:sp>
        <p:nvSpPr>
          <p:cNvPr id="401" name="Shape 401"/>
          <p:cNvSpPr txBox="1"/>
          <p:nvPr>
            <p:ph idx="1" type="body"/>
          </p:nvPr>
        </p:nvSpPr>
        <p:spPr>
          <a:xfrm>
            <a:off x="838200" y="3581025"/>
            <a:ext cx="6713100" cy="321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000"/>
              </a:spcBef>
              <a:spcAft>
                <a:spcPts val="0"/>
              </a:spcAft>
              <a:buClr>
                <a:schemeClr val="dk1"/>
              </a:buClr>
              <a:buSzPts val="2800"/>
              <a:buFont typeface="Arial"/>
              <a:buNone/>
            </a:pPr>
            <a:r>
              <a:rPr b="1" i="1" lang="en-GB" sz="2600">
                <a:solidFill>
                  <a:srgbClr val="6AA84F"/>
                </a:solidFill>
              </a:rPr>
              <a:t>Market Validation</a:t>
            </a:r>
            <a:endParaRPr b="1" i="1" sz="2600">
              <a:solidFill>
                <a:srgbClr val="6AA84F"/>
              </a:solidFill>
            </a:endParaRPr>
          </a:p>
          <a:p>
            <a:pPr indent="0" lvl="0" marL="0" rtl="0">
              <a:lnSpc>
                <a:spcPct val="80000"/>
              </a:lnSpc>
              <a:spcBef>
                <a:spcPts val="1000"/>
              </a:spcBef>
              <a:spcAft>
                <a:spcPts val="0"/>
              </a:spcAft>
              <a:buClr>
                <a:schemeClr val="dk1"/>
              </a:buClr>
              <a:buSzPts val="1600"/>
              <a:buFont typeface="Arial"/>
              <a:buNone/>
            </a:pPr>
            <a:r>
              <a:rPr lang="en-GB" sz="2300">
                <a:solidFill>
                  <a:schemeClr val="accent6"/>
                </a:solidFill>
                <a:highlight>
                  <a:srgbClr val="FFFFFF"/>
                </a:highlight>
                <a:latin typeface="Arial"/>
                <a:ea typeface="Arial"/>
                <a:cs typeface="Arial"/>
                <a:sym typeface="Arial"/>
              </a:rPr>
              <a:t>✓</a:t>
            </a:r>
            <a:r>
              <a:rPr lang="en-GB" sz="2300">
                <a:solidFill>
                  <a:srgbClr val="222222"/>
                </a:solidFill>
                <a:highlight>
                  <a:srgbClr val="FFFFFF"/>
                </a:highlight>
                <a:latin typeface="Arial"/>
                <a:ea typeface="Arial"/>
                <a:cs typeface="Arial"/>
                <a:sym typeface="Arial"/>
              </a:rPr>
              <a:t> </a:t>
            </a:r>
            <a:r>
              <a:rPr lang="en-GB" sz="2300">
                <a:solidFill>
                  <a:srgbClr val="222222"/>
                </a:solidFill>
                <a:highlight>
                  <a:srgbClr val="FFFFFF"/>
                </a:highlight>
              </a:rPr>
              <a:t>60% are willing to purchase vegetables that do not pass the cosmetic filtering test</a:t>
            </a:r>
            <a:endParaRPr sz="2300"/>
          </a:p>
          <a:p>
            <a:pPr indent="0" lvl="0" marL="0" rtl="0">
              <a:lnSpc>
                <a:spcPct val="80000"/>
              </a:lnSpc>
              <a:spcBef>
                <a:spcPts val="1000"/>
              </a:spcBef>
              <a:spcAft>
                <a:spcPts val="0"/>
              </a:spcAft>
              <a:buClr>
                <a:schemeClr val="dk1"/>
              </a:buClr>
              <a:buSzPts val="1600"/>
              <a:buFont typeface="Arial"/>
              <a:buNone/>
            </a:pPr>
            <a:r>
              <a:rPr lang="en-GB" sz="2300">
                <a:solidFill>
                  <a:schemeClr val="accent6"/>
                </a:solidFill>
                <a:highlight>
                  <a:srgbClr val="FFFFFF"/>
                </a:highlight>
                <a:latin typeface="Arial"/>
                <a:ea typeface="Arial"/>
                <a:cs typeface="Arial"/>
                <a:sym typeface="Arial"/>
              </a:rPr>
              <a:t>✓</a:t>
            </a:r>
            <a:r>
              <a:rPr lang="en-GB" sz="2300">
                <a:solidFill>
                  <a:srgbClr val="222222"/>
                </a:solidFill>
                <a:highlight>
                  <a:srgbClr val="FFFFFF"/>
                </a:highlight>
                <a:latin typeface="Arial"/>
                <a:ea typeface="Arial"/>
                <a:cs typeface="Arial"/>
                <a:sym typeface="Arial"/>
              </a:rPr>
              <a:t> </a:t>
            </a:r>
            <a:r>
              <a:rPr lang="en-GB" sz="2300">
                <a:solidFill>
                  <a:srgbClr val="222222"/>
                </a:solidFill>
                <a:highlight>
                  <a:srgbClr val="FFFFFF"/>
                </a:highlight>
              </a:rPr>
              <a:t>66% will make the purchase if the discount ranges between 30 - 50%</a:t>
            </a:r>
            <a:endParaRPr sz="2300">
              <a:solidFill>
                <a:srgbClr val="222222"/>
              </a:solidFill>
              <a:highlight>
                <a:srgbClr val="FFFFFF"/>
              </a:highlight>
            </a:endParaRPr>
          </a:p>
          <a:p>
            <a:pPr indent="0" lvl="0" marL="0" rtl="0">
              <a:lnSpc>
                <a:spcPct val="80000"/>
              </a:lnSpc>
              <a:spcBef>
                <a:spcPts val="1000"/>
              </a:spcBef>
              <a:spcAft>
                <a:spcPts val="0"/>
              </a:spcAft>
              <a:buClr>
                <a:schemeClr val="dk1"/>
              </a:buClr>
              <a:buSzPts val="1600"/>
              <a:buFont typeface="Arial"/>
              <a:buNone/>
            </a:pPr>
            <a:r>
              <a:rPr lang="en-GB" sz="2300">
                <a:solidFill>
                  <a:schemeClr val="accent6"/>
                </a:solidFill>
                <a:highlight>
                  <a:srgbClr val="FFFFFF"/>
                </a:highlight>
                <a:latin typeface="Arial"/>
                <a:ea typeface="Arial"/>
                <a:cs typeface="Arial"/>
                <a:sym typeface="Arial"/>
              </a:rPr>
              <a:t>✓ </a:t>
            </a:r>
            <a:r>
              <a:rPr lang="en-GB" sz="2300">
                <a:solidFill>
                  <a:srgbClr val="222222"/>
                </a:solidFill>
                <a:highlight>
                  <a:srgbClr val="FFFFFF"/>
                </a:highlight>
              </a:rPr>
              <a:t>91% are willing to download and use this app</a:t>
            </a:r>
            <a:endParaRPr sz="2300">
              <a:solidFill>
                <a:srgbClr val="000000"/>
              </a:solidFill>
            </a:endParaRPr>
          </a:p>
        </p:txBody>
      </p:sp>
      <p:pic>
        <p:nvPicPr>
          <p:cNvPr id="402" name="Shape 402"/>
          <p:cNvPicPr preferRelativeResize="0"/>
          <p:nvPr/>
        </p:nvPicPr>
        <p:blipFill rotWithShape="1">
          <a:blip r:embed="rId3">
            <a:alphaModFix/>
          </a:blip>
          <a:srcRect b="0" l="23188" r="24276" t="0"/>
          <a:stretch/>
        </p:blipFill>
        <p:spPr>
          <a:xfrm>
            <a:off x="8066725" y="505800"/>
            <a:ext cx="3269026" cy="6222399"/>
          </a:xfrm>
          <a:prstGeom prst="rect">
            <a:avLst/>
          </a:prstGeom>
          <a:noFill/>
          <a:ln>
            <a:noFill/>
          </a:ln>
        </p:spPr>
      </p:pic>
      <p:pic>
        <p:nvPicPr>
          <p:cNvPr id="403" name="Shape 403"/>
          <p:cNvPicPr preferRelativeResize="0"/>
          <p:nvPr/>
        </p:nvPicPr>
        <p:blipFill>
          <a:blip r:embed="rId4">
            <a:alphaModFix/>
          </a:blip>
          <a:stretch>
            <a:fillRect/>
          </a:stretch>
        </p:blipFill>
        <p:spPr>
          <a:xfrm>
            <a:off x="8532742" y="1569733"/>
            <a:ext cx="2408018" cy="4285658"/>
          </a:xfrm>
          <a:prstGeom prst="rect">
            <a:avLst/>
          </a:prstGeom>
          <a:noFill/>
          <a:ln>
            <a:noFill/>
          </a:ln>
        </p:spPr>
      </p:pic>
      <p:pic>
        <p:nvPicPr>
          <p:cNvPr id="404" name="Shape 404"/>
          <p:cNvPicPr preferRelativeResize="0"/>
          <p:nvPr/>
        </p:nvPicPr>
        <p:blipFill>
          <a:blip r:embed="rId5">
            <a:alphaModFix/>
          </a:blip>
          <a:stretch>
            <a:fillRect/>
          </a:stretch>
        </p:blipFill>
        <p:spPr>
          <a:xfrm>
            <a:off x="8532750" y="1493525"/>
            <a:ext cx="2408001" cy="4285658"/>
          </a:xfrm>
          <a:prstGeom prst="rect">
            <a:avLst/>
          </a:prstGeom>
          <a:noFill/>
          <a:ln>
            <a:noFill/>
          </a:ln>
        </p:spPr>
      </p:pic>
      <p:sp>
        <p:nvSpPr>
          <p:cNvPr id="405" name="Shape 405"/>
          <p:cNvSpPr txBox="1"/>
          <p:nvPr>
            <p:ph type="title"/>
          </p:nvPr>
        </p:nvSpPr>
        <p:spPr>
          <a:xfrm>
            <a:off x="685800" y="152400"/>
            <a:ext cx="10515600" cy="1325700"/>
          </a:xfrm>
          <a:prstGeom prst="rect">
            <a:avLst/>
          </a:prstGeom>
          <a:noFill/>
          <a:ln>
            <a:noFill/>
          </a:ln>
        </p:spPr>
        <p:txBody>
          <a:bodyPr anchorCtr="0" anchor="ctr" bIns="45700" lIns="91425" spcFirstLastPara="1" rIns="91425" wrap="square" tIns="45700">
            <a:noAutofit/>
          </a:bodyPr>
          <a:lstStyle/>
          <a:p>
            <a:pPr indent="0" lvl="0" marL="0">
              <a:spcBef>
                <a:spcPts val="0"/>
              </a:spcBef>
              <a:spcAft>
                <a:spcPts val="0"/>
              </a:spcAft>
              <a:buClr>
                <a:schemeClr val="dk1"/>
              </a:buClr>
              <a:buSzPts val="4400"/>
              <a:buFont typeface="Calibri"/>
              <a:buNone/>
            </a:pPr>
            <a:r>
              <a:rPr lang="en-GB">
                <a:solidFill>
                  <a:srgbClr val="1C4587"/>
                </a:solidFill>
              </a:rPr>
              <a:t>Our Solution</a:t>
            </a:r>
            <a:endParaRPr>
              <a:solidFill>
                <a:srgbClr val="1C4587"/>
              </a:solidFill>
            </a:endParaRPr>
          </a:p>
          <a:p>
            <a:pPr indent="0" lvl="0" marL="0" rtl="0">
              <a:spcBef>
                <a:spcPts val="0"/>
              </a:spcBef>
              <a:spcAft>
                <a:spcPts val="0"/>
              </a:spcAft>
              <a:buClr>
                <a:schemeClr val="dk1"/>
              </a:buClr>
              <a:buSzPts val="4400"/>
              <a:buFont typeface="Calibri"/>
              <a:buNone/>
            </a:pPr>
            <a:r>
              <a:rPr lang="en-GB" sz="2800">
                <a:solidFill>
                  <a:srgbClr val="1C4587"/>
                </a:solidFill>
              </a:rPr>
              <a:t>How it works</a:t>
            </a:r>
            <a:endParaRPr>
              <a:solidFill>
                <a:srgbClr val="1C4587"/>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idx="1" type="body"/>
          </p:nvPr>
        </p:nvSpPr>
        <p:spPr>
          <a:xfrm>
            <a:off x="838200" y="1777350"/>
            <a:ext cx="6713100" cy="167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000"/>
              </a:spcBef>
              <a:spcAft>
                <a:spcPts val="0"/>
              </a:spcAft>
              <a:buClr>
                <a:schemeClr val="dk1"/>
              </a:buClr>
              <a:buSzPts val="2800"/>
              <a:buFont typeface="Arial"/>
              <a:buNone/>
            </a:pPr>
            <a:r>
              <a:rPr b="1" i="0" lang="en-GB" sz="2800" u="none" cap="none" strike="noStrike">
                <a:solidFill>
                  <a:srgbClr val="000000"/>
                </a:solidFill>
                <a:latin typeface="Calibri"/>
                <a:ea typeface="Calibri"/>
                <a:cs typeface="Calibri"/>
                <a:sym typeface="Calibri"/>
              </a:rPr>
              <a:t>2. Redistribution of remaining food</a:t>
            </a:r>
            <a:endParaRPr b="1" i="0" sz="2800" u="none" cap="none" strike="noStrike">
              <a:solidFill>
                <a:srgbClr val="000000"/>
              </a:solidFill>
              <a:latin typeface="Calibri"/>
              <a:ea typeface="Calibri"/>
              <a:cs typeface="Calibri"/>
              <a:sym typeface="Calibri"/>
            </a:endParaRPr>
          </a:p>
          <a:p>
            <a:pPr indent="0" lvl="0" marL="0" marR="0" rtl="0" algn="l">
              <a:lnSpc>
                <a:spcPct val="80000"/>
              </a:lnSpc>
              <a:spcBef>
                <a:spcPts val="1000"/>
              </a:spcBef>
              <a:spcAft>
                <a:spcPts val="0"/>
              </a:spcAft>
              <a:buClr>
                <a:schemeClr val="dk1"/>
              </a:buClr>
              <a:buSzPts val="1600"/>
              <a:buFont typeface="Arial"/>
              <a:buNone/>
            </a:pPr>
            <a:r>
              <a:rPr b="0" i="0" lang="en-GB" sz="2500" u="none" cap="none" strike="noStrike">
                <a:solidFill>
                  <a:schemeClr val="dk1"/>
                </a:solidFill>
                <a:latin typeface="Calibri"/>
                <a:ea typeface="Calibri"/>
                <a:cs typeface="Calibri"/>
                <a:sym typeface="Calibri"/>
              </a:rPr>
              <a:t>Remaining food not sold by the end of the day will then be distributed to:</a:t>
            </a:r>
            <a:endParaRPr b="0" i="0" sz="2500" u="none" cap="none" strike="noStrike">
              <a:solidFill>
                <a:schemeClr val="dk1"/>
              </a:solidFill>
              <a:latin typeface="Calibri"/>
              <a:ea typeface="Calibri"/>
              <a:cs typeface="Calibri"/>
              <a:sym typeface="Calibri"/>
            </a:endParaRPr>
          </a:p>
          <a:p>
            <a:pPr indent="-50800" lvl="0" marL="228600" marR="0" rtl="0" algn="l">
              <a:lnSpc>
                <a:spcPct val="100000"/>
              </a:lnSpc>
              <a:spcBef>
                <a:spcPts val="1000"/>
              </a:spcBef>
              <a:spcAft>
                <a:spcPts val="0"/>
              </a:spcAft>
              <a:buClr>
                <a:schemeClr val="dk1"/>
              </a:buClr>
              <a:buSzPts val="2800"/>
              <a:buFont typeface="Arial"/>
              <a:buNone/>
            </a:pPr>
            <a:r>
              <a:t/>
            </a:r>
            <a:endParaRPr b="1" i="0" sz="2800" u="none" cap="none" strike="noStrike">
              <a:solidFill>
                <a:srgbClr val="000000"/>
              </a:solidFill>
              <a:latin typeface="Calibri"/>
              <a:ea typeface="Calibri"/>
              <a:cs typeface="Calibri"/>
              <a:sym typeface="Calibri"/>
            </a:endParaRPr>
          </a:p>
          <a:p>
            <a:pPr indent="0" lvl="0" marL="0" marR="0" rtl="0" algn="ctr">
              <a:lnSpc>
                <a:spcPct val="80000"/>
              </a:lnSpc>
              <a:spcBef>
                <a:spcPts val="1000"/>
              </a:spcBef>
              <a:spcAft>
                <a:spcPts val="0"/>
              </a:spcAft>
              <a:buClr>
                <a:schemeClr val="dk1"/>
              </a:buClr>
              <a:buSzPts val="1600"/>
              <a:buFont typeface="Arial"/>
              <a:buNone/>
            </a:pPr>
            <a:r>
              <a:t/>
            </a:r>
            <a:endParaRPr b="0" i="0" sz="1800" u="none" cap="none" strike="noStrike">
              <a:solidFill>
                <a:srgbClr val="000000"/>
              </a:solidFill>
              <a:latin typeface="Calibri"/>
              <a:ea typeface="Calibri"/>
              <a:cs typeface="Calibri"/>
              <a:sym typeface="Calibri"/>
            </a:endParaRPr>
          </a:p>
        </p:txBody>
      </p:sp>
      <p:sp>
        <p:nvSpPr>
          <p:cNvPr id="411" name="Shape 411"/>
          <p:cNvSpPr txBox="1"/>
          <p:nvPr>
            <p:ph idx="1" type="body"/>
          </p:nvPr>
        </p:nvSpPr>
        <p:spPr>
          <a:xfrm>
            <a:off x="1720288" y="4383275"/>
            <a:ext cx="2387400" cy="6930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1000"/>
              </a:spcBef>
              <a:spcAft>
                <a:spcPts val="0"/>
              </a:spcAft>
              <a:buClr>
                <a:schemeClr val="dk1"/>
              </a:buClr>
              <a:buSzPts val="2800"/>
              <a:buFont typeface="Arial"/>
              <a:buNone/>
            </a:pPr>
            <a:r>
              <a:rPr b="0" i="1" lang="en-GB" sz="2300" u="none" cap="none" strike="noStrike">
                <a:solidFill>
                  <a:srgbClr val="000000"/>
                </a:solidFill>
                <a:latin typeface="Calibri"/>
                <a:ea typeface="Calibri"/>
                <a:cs typeface="Calibri"/>
                <a:sym typeface="Calibri"/>
              </a:rPr>
              <a:t>1. Soup Kitchens</a:t>
            </a:r>
            <a:endParaRPr b="0" i="1" sz="2300" u="none" cap="none" strike="noStrike">
              <a:solidFill>
                <a:srgbClr val="000000"/>
              </a:solidFill>
              <a:latin typeface="Calibri"/>
              <a:ea typeface="Calibri"/>
              <a:cs typeface="Calibri"/>
              <a:sym typeface="Calibri"/>
            </a:endParaRPr>
          </a:p>
        </p:txBody>
      </p:sp>
      <p:sp>
        <p:nvSpPr>
          <p:cNvPr id="412" name="Shape 412"/>
          <p:cNvSpPr txBox="1"/>
          <p:nvPr>
            <p:ph idx="1" type="body"/>
          </p:nvPr>
        </p:nvSpPr>
        <p:spPr>
          <a:xfrm>
            <a:off x="8010100" y="4447500"/>
            <a:ext cx="4181900" cy="955298"/>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1000"/>
              </a:spcBef>
              <a:spcAft>
                <a:spcPts val="0"/>
              </a:spcAft>
              <a:buClr>
                <a:schemeClr val="dk1"/>
              </a:buClr>
              <a:buSzPts val="1600"/>
              <a:buFont typeface="Arial"/>
              <a:buNone/>
            </a:pPr>
            <a:r>
              <a:rPr b="0" i="1" lang="en-GB" sz="2300" u="none" cap="none" strike="noStrike">
                <a:solidFill>
                  <a:srgbClr val="000000"/>
                </a:solidFill>
                <a:latin typeface="Calibri"/>
                <a:ea typeface="Calibri"/>
                <a:cs typeface="Calibri"/>
                <a:sym typeface="Calibri"/>
              </a:rPr>
              <a:t>3. Compost facilities </a:t>
            </a:r>
            <a:endParaRPr/>
          </a:p>
          <a:p>
            <a:pPr indent="0" lvl="0" marL="0" marR="0" rtl="0" algn="ctr">
              <a:lnSpc>
                <a:spcPct val="80000"/>
              </a:lnSpc>
              <a:spcBef>
                <a:spcPts val="1000"/>
              </a:spcBef>
              <a:spcAft>
                <a:spcPts val="0"/>
              </a:spcAft>
              <a:buClr>
                <a:schemeClr val="dk1"/>
              </a:buClr>
              <a:buSzPts val="1600"/>
              <a:buFont typeface="Arial"/>
              <a:buNone/>
            </a:pPr>
            <a:r>
              <a:rPr b="0" i="1" lang="en-GB" sz="2300" u="none" cap="none" strike="noStrike">
                <a:solidFill>
                  <a:srgbClr val="000000"/>
                </a:solidFill>
                <a:latin typeface="Calibri"/>
                <a:ea typeface="Calibri"/>
                <a:cs typeface="Calibri"/>
                <a:sym typeface="Calibri"/>
              </a:rPr>
              <a:t>Biomax Thermophilic Digester</a:t>
            </a:r>
            <a:endParaRPr/>
          </a:p>
          <a:p>
            <a:pPr indent="0" lvl="0" marL="0" marR="0" rtl="0" algn="ctr">
              <a:lnSpc>
                <a:spcPct val="80000"/>
              </a:lnSpc>
              <a:spcBef>
                <a:spcPts val="1000"/>
              </a:spcBef>
              <a:spcAft>
                <a:spcPts val="0"/>
              </a:spcAft>
              <a:buClr>
                <a:schemeClr val="dk1"/>
              </a:buClr>
              <a:buSzPts val="1600"/>
              <a:buFont typeface="Arial"/>
              <a:buNone/>
            </a:pPr>
            <a:r>
              <a:t/>
            </a:r>
            <a:endParaRPr b="0" i="1" sz="2300" u="none" cap="none" strike="noStrike">
              <a:solidFill>
                <a:srgbClr val="000000"/>
              </a:solidFill>
              <a:latin typeface="Calibri"/>
              <a:ea typeface="Calibri"/>
              <a:cs typeface="Calibri"/>
              <a:sym typeface="Calibri"/>
            </a:endParaRPr>
          </a:p>
        </p:txBody>
      </p:sp>
      <p:sp>
        <p:nvSpPr>
          <p:cNvPr id="413" name="Shape 413"/>
          <p:cNvSpPr txBox="1"/>
          <p:nvPr>
            <p:ph idx="1" type="body"/>
          </p:nvPr>
        </p:nvSpPr>
        <p:spPr>
          <a:xfrm>
            <a:off x="4630600" y="4397500"/>
            <a:ext cx="3608100" cy="6930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1000"/>
              </a:spcBef>
              <a:spcAft>
                <a:spcPts val="0"/>
              </a:spcAft>
              <a:buClr>
                <a:schemeClr val="dk1"/>
              </a:buClr>
              <a:buSzPts val="1600"/>
              <a:buFont typeface="Arial"/>
              <a:buNone/>
            </a:pPr>
            <a:r>
              <a:rPr b="0" i="1" lang="en-GB" sz="2300" u="none" cap="none" strike="noStrike">
                <a:solidFill>
                  <a:srgbClr val="000000"/>
                </a:solidFill>
                <a:latin typeface="Calibri"/>
                <a:ea typeface="Calibri"/>
                <a:cs typeface="Calibri"/>
                <a:sym typeface="Calibri"/>
              </a:rPr>
              <a:t>2. Powder-processing companies</a:t>
            </a:r>
            <a:endParaRPr b="0" i="1" sz="2300" u="none" cap="none" strike="noStrike">
              <a:solidFill>
                <a:srgbClr val="000000"/>
              </a:solidFill>
              <a:latin typeface="Calibri"/>
              <a:ea typeface="Calibri"/>
              <a:cs typeface="Calibri"/>
              <a:sym typeface="Calibri"/>
            </a:endParaRPr>
          </a:p>
        </p:txBody>
      </p:sp>
      <p:pic>
        <p:nvPicPr>
          <p:cNvPr id="414" name="Shape 414"/>
          <p:cNvPicPr preferRelativeResize="0"/>
          <p:nvPr/>
        </p:nvPicPr>
        <p:blipFill rotWithShape="1">
          <a:blip r:embed="rId3">
            <a:alphaModFix/>
          </a:blip>
          <a:srcRect b="0" l="0" r="0" t="0"/>
          <a:stretch/>
        </p:blipFill>
        <p:spPr>
          <a:xfrm>
            <a:off x="969450" y="3726873"/>
            <a:ext cx="3127077" cy="693000"/>
          </a:xfrm>
          <a:prstGeom prst="rect">
            <a:avLst/>
          </a:prstGeom>
          <a:noFill/>
          <a:ln>
            <a:noFill/>
          </a:ln>
        </p:spPr>
      </p:pic>
      <p:pic>
        <p:nvPicPr>
          <p:cNvPr id="415" name="Shape 415"/>
          <p:cNvPicPr preferRelativeResize="0"/>
          <p:nvPr/>
        </p:nvPicPr>
        <p:blipFill rotWithShape="1">
          <a:blip r:embed="rId4">
            <a:alphaModFix/>
          </a:blip>
          <a:srcRect b="0" l="0" r="0" t="0"/>
          <a:stretch/>
        </p:blipFill>
        <p:spPr>
          <a:xfrm>
            <a:off x="5440302" y="3462750"/>
            <a:ext cx="1988697" cy="916450"/>
          </a:xfrm>
          <a:prstGeom prst="rect">
            <a:avLst/>
          </a:prstGeom>
          <a:noFill/>
          <a:ln>
            <a:noFill/>
          </a:ln>
        </p:spPr>
      </p:pic>
      <p:pic>
        <p:nvPicPr>
          <p:cNvPr id="416" name="Shape 416"/>
          <p:cNvPicPr preferRelativeResize="0"/>
          <p:nvPr/>
        </p:nvPicPr>
        <p:blipFill rotWithShape="1">
          <a:blip r:embed="rId5">
            <a:alphaModFix/>
          </a:blip>
          <a:srcRect b="0" l="0" r="0" t="0"/>
          <a:stretch/>
        </p:blipFill>
        <p:spPr>
          <a:xfrm>
            <a:off x="8999100" y="2945825"/>
            <a:ext cx="1821170" cy="1494300"/>
          </a:xfrm>
          <a:prstGeom prst="rect">
            <a:avLst/>
          </a:prstGeom>
          <a:noFill/>
          <a:ln>
            <a:noFill/>
          </a:ln>
        </p:spPr>
      </p:pic>
      <p:cxnSp>
        <p:nvCxnSpPr>
          <p:cNvPr id="417" name="Shape 417"/>
          <p:cNvCxnSpPr/>
          <p:nvPr/>
        </p:nvCxnSpPr>
        <p:spPr>
          <a:xfrm>
            <a:off x="4282275" y="4576175"/>
            <a:ext cx="723600" cy="0"/>
          </a:xfrm>
          <a:prstGeom prst="straightConnector1">
            <a:avLst/>
          </a:prstGeom>
          <a:noFill/>
          <a:ln cap="flat" cmpd="sng" w="38100">
            <a:solidFill>
              <a:schemeClr val="dk2"/>
            </a:solidFill>
            <a:prstDash val="solid"/>
            <a:round/>
            <a:headEnd len="sm" w="sm" type="none"/>
            <a:tailEnd len="med" w="med" type="stealth"/>
          </a:ln>
        </p:spPr>
      </p:cxnSp>
      <p:cxnSp>
        <p:nvCxnSpPr>
          <p:cNvPr id="418" name="Shape 418"/>
          <p:cNvCxnSpPr/>
          <p:nvPr/>
        </p:nvCxnSpPr>
        <p:spPr>
          <a:xfrm>
            <a:off x="7766525" y="4576175"/>
            <a:ext cx="723600" cy="0"/>
          </a:xfrm>
          <a:prstGeom prst="straightConnector1">
            <a:avLst/>
          </a:prstGeom>
          <a:noFill/>
          <a:ln cap="flat" cmpd="sng" w="38100">
            <a:solidFill>
              <a:schemeClr val="dk2"/>
            </a:solidFill>
            <a:prstDash val="solid"/>
            <a:round/>
            <a:headEnd len="sm" w="sm" type="none"/>
            <a:tailEnd len="med" w="med" type="stealth"/>
          </a:ln>
        </p:spPr>
      </p:cxnSp>
      <p:sp>
        <p:nvSpPr>
          <p:cNvPr id="419" name="Shape 419"/>
          <p:cNvSpPr txBox="1"/>
          <p:nvPr>
            <p:ph idx="1" type="body"/>
          </p:nvPr>
        </p:nvSpPr>
        <p:spPr>
          <a:xfrm>
            <a:off x="2069125" y="5702500"/>
            <a:ext cx="8100600" cy="693000"/>
          </a:xfrm>
          <a:prstGeom prst="rect">
            <a:avLst/>
          </a:prstGeom>
          <a:solidFill>
            <a:srgbClr val="D9EAD3"/>
          </a:solidFill>
          <a:ln>
            <a:noFill/>
          </a:ln>
        </p:spPr>
        <p:txBody>
          <a:bodyPr anchorCtr="0" anchor="t" bIns="45700" lIns="91425" spcFirstLastPara="1" rIns="91425" wrap="square" tIns="45700">
            <a:noAutofit/>
          </a:bodyPr>
          <a:lstStyle/>
          <a:p>
            <a:pPr indent="0" lvl="0" marL="0" marR="0" rtl="0" algn="ctr">
              <a:lnSpc>
                <a:spcPct val="80000"/>
              </a:lnSpc>
              <a:spcBef>
                <a:spcPts val="1000"/>
              </a:spcBef>
              <a:spcAft>
                <a:spcPts val="0"/>
              </a:spcAft>
              <a:buClr>
                <a:schemeClr val="dk1"/>
              </a:buClr>
              <a:buSzPts val="1600"/>
              <a:buFont typeface="Arial"/>
              <a:buNone/>
            </a:pPr>
            <a:r>
              <a:rPr b="0" i="0" lang="en-GB" sz="2300" u="none" cap="none" strike="noStrike">
                <a:solidFill>
                  <a:srgbClr val="000000"/>
                </a:solidFill>
                <a:latin typeface="Calibri"/>
                <a:ea typeface="Calibri"/>
                <a:cs typeface="Calibri"/>
                <a:sym typeface="Calibri"/>
              </a:rPr>
              <a:t>Resulting in 100% of food waste from supermarkets recycled!</a:t>
            </a:r>
            <a:endParaRPr b="0" i="0" sz="2300" u="none" cap="none" strike="noStrike">
              <a:solidFill>
                <a:srgbClr val="000000"/>
              </a:solidFill>
              <a:latin typeface="Calibri"/>
              <a:ea typeface="Calibri"/>
              <a:cs typeface="Calibri"/>
              <a:sym typeface="Calibri"/>
            </a:endParaRPr>
          </a:p>
        </p:txBody>
      </p:sp>
      <p:pic>
        <p:nvPicPr>
          <p:cNvPr id="420" name="Shape 420"/>
          <p:cNvPicPr preferRelativeResize="0"/>
          <p:nvPr/>
        </p:nvPicPr>
        <p:blipFill rotWithShape="1">
          <a:blip r:embed="rId6">
            <a:alphaModFix/>
          </a:blip>
          <a:srcRect b="0" l="0" r="0" t="0"/>
          <a:stretch/>
        </p:blipFill>
        <p:spPr>
          <a:xfrm>
            <a:off x="4435725" y="3853025"/>
            <a:ext cx="432451" cy="432451"/>
          </a:xfrm>
          <a:prstGeom prst="rect">
            <a:avLst/>
          </a:prstGeom>
          <a:noFill/>
          <a:ln>
            <a:noFill/>
          </a:ln>
        </p:spPr>
      </p:pic>
      <p:pic>
        <p:nvPicPr>
          <p:cNvPr id="421" name="Shape 421"/>
          <p:cNvPicPr preferRelativeResize="0"/>
          <p:nvPr/>
        </p:nvPicPr>
        <p:blipFill rotWithShape="1">
          <a:blip r:embed="rId6">
            <a:alphaModFix/>
          </a:blip>
          <a:srcRect b="0" l="0" r="0" t="0"/>
          <a:stretch/>
        </p:blipFill>
        <p:spPr>
          <a:xfrm>
            <a:off x="7849025" y="3844025"/>
            <a:ext cx="432451" cy="432451"/>
          </a:xfrm>
          <a:prstGeom prst="rect">
            <a:avLst/>
          </a:prstGeom>
          <a:noFill/>
          <a:ln>
            <a:noFill/>
          </a:ln>
        </p:spPr>
      </p:pic>
      <p:sp>
        <p:nvSpPr>
          <p:cNvPr id="422" name="Shape 422"/>
          <p:cNvSpPr txBox="1"/>
          <p:nvPr>
            <p:ph type="title"/>
          </p:nvPr>
        </p:nvSpPr>
        <p:spPr>
          <a:xfrm>
            <a:off x="685800" y="152400"/>
            <a:ext cx="10515600" cy="13257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chemeClr val="dk1"/>
              </a:buClr>
              <a:buSzPts val="4400"/>
              <a:buFont typeface="Calibri"/>
              <a:buNone/>
            </a:pPr>
            <a:r>
              <a:rPr lang="en-GB">
                <a:solidFill>
                  <a:srgbClr val="1C4587"/>
                </a:solidFill>
              </a:rPr>
              <a:t>Our Solution</a:t>
            </a:r>
            <a:endParaRPr>
              <a:solidFill>
                <a:srgbClr val="1C4587"/>
              </a:solidFill>
            </a:endParaRPr>
          </a:p>
          <a:p>
            <a:pPr indent="0" lvl="0" marL="0" rtl="0">
              <a:spcBef>
                <a:spcPts val="0"/>
              </a:spcBef>
              <a:spcAft>
                <a:spcPts val="0"/>
              </a:spcAft>
              <a:buClr>
                <a:schemeClr val="dk1"/>
              </a:buClr>
              <a:buSzPts val="4400"/>
              <a:buFont typeface="Calibri"/>
              <a:buNone/>
            </a:pPr>
            <a:r>
              <a:rPr lang="en-GB" sz="2800">
                <a:solidFill>
                  <a:srgbClr val="1C4587"/>
                </a:solidFill>
              </a:rPr>
              <a:t>How it works</a:t>
            </a:r>
            <a:endParaRPr>
              <a:solidFill>
                <a:srgbClr val="1C458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Shape 427"/>
          <p:cNvSpPr txBox="1"/>
          <p:nvPr/>
        </p:nvSpPr>
        <p:spPr>
          <a:xfrm>
            <a:off x="10145149" y="633382"/>
            <a:ext cx="1626900" cy="38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sz="2000"/>
              <a:t>Customers</a:t>
            </a:r>
            <a:endParaRPr b="1" sz="2000"/>
          </a:p>
        </p:txBody>
      </p:sp>
      <p:sp>
        <p:nvSpPr>
          <p:cNvPr id="428" name="Shape 428"/>
          <p:cNvSpPr txBox="1"/>
          <p:nvPr/>
        </p:nvSpPr>
        <p:spPr>
          <a:xfrm>
            <a:off x="693938" y="4039109"/>
            <a:ext cx="1916700" cy="110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2000"/>
              <a:t>Supermarket</a:t>
            </a:r>
            <a:endParaRPr b="1" sz="2000"/>
          </a:p>
        </p:txBody>
      </p:sp>
      <p:cxnSp>
        <p:nvCxnSpPr>
          <p:cNvPr id="429" name="Shape 429"/>
          <p:cNvCxnSpPr/>
          <p:nvPr/>
        </p:nvCxnSpPr>
        <p:spPr>
          <a:xfrm flipH="1" rot="10800000">
            <a:off x="2610659" y="3626515"/>
            <a:ext cx="1369500" cy="9600"/>
          </a:xfrm>
          <a:prstGeom prst="straightConnector1">
            <a:avLst/>
          </a:prstGeom>
          <a:noFill/>
          <a:ln cap="flat" cmpd="sng" w="38100">
            <a:solidFill>
              <a:srgbClr val="000000"/>
            </a:solidFill>
            <a:prstDash val="solid"/>
            <a:round/>
            <a:headEnd len="med" w="med" type="none"/>
            <a:tailEnd len="med" w="med" type="stealth"/>
          </a:ln>
        </p:spPr>
      </p:cxnSp>
      <p:sp>
        <p:nvSpPr>
          <p:cNvPr id="430" name="Shape 430"/>
          <p:cNvSpPr txBox="1"/>
          <p:nvPr/>
        </p:nvSpPr>
        <p:spPr>
          <a:xfrm>
            <a:off x="449393" y="5966233"/>
            <a:ext cx="2313600" cy="85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1C4587"/>
                </a:solidFill>
              </a:rPr>
              <a:t>Vendors</a:t>
            </a:r>
            <a:endParaRPr b="1" sz="2400">
              <a:solidFill>
                <a:srgbClr val="1C4587"/>
              </a:solidFill>
            </a:endParaRPr>
          </a:p>
        </p:txBody>
      </p:sp>
      <p:sp>
        <p:nvSpPr>
          <p:cNvPr id="431" name="Shape 431"/>
          <p:cNvSpPr txBox="1"/>
          <p:nvPr/>
        </p:nvSpPr>
        <p:spPr>
          <a:xfrm>
            <a:off x="8743191" y="5966232"/>
            <a:ext cx="2473200" cy="85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1C4587"/>
                </a:solidFill>
              </a:rPr>
              <a:t>Redistribution</a:t>
            </a:r>
            <a:endParaRPr b="1" sz="2400">
              <a:solidFill>
                <a:srgbClr val="1C4587"/>
              </a:solidFill>
            </a:endParaRPr>
          </a:p>
        </p:txBody>
      </p:sp>
      <p:sp>
        <p:nvSpPr>
          <p:cNvPr id="432" name="Shape 432"/>
          <p:cNvSpPr txBox="1"/>
          <p:nvPr/>
        </p:nvSpPr>
        <p:spPr>
          <a:xfrm>
            <a:off x="3567600" y="5966225"/>
            <a:ext cx="3450600" cy="85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1C4587"/>
                </a:solidFill>
              </a:rPr>
              <a:t>Mobile App Platform</a:t>
            </a:r>
            <a:endParaRPr b="1" sz="2400">
              <a:solidFill>
                <a:srgbClr val="1C4587"/>
              </a:solidFill>
            </a:endParaRPr>
          </a:p>
        </p:txBody>
      </p:sp>
      <p:pic>
        <p:nvPicPr>
          <p:cNvPr id="433" name="Shape 433"/>
          <p:cNvPicPr preferRelativeResize="0"/>
          <p:nvPr/>
        </p:nvPicPr>
        <p:blipFill>
          <a:blip r:embed="rId3">
            <a:alphaModFix/>
          </a:blip>
          <a:stretch>
            <a:fillRect/>
          </a:stretch>
        </p:blipFill>
        <p:spPr>
          <a:xfrm>
            <a:off x="843026" y="2669601"/>
            <a:ext cx="1369500" cy="1369500"/>
          </a:xfrm>
          <a:prstGeom prst="rect">
            <a:avLst/>
          </a:prstGeom>
          <a:noFill/>
          <a:ln>
            <a:noFill/>
          </a:ln>
        </p:spPr>
      </p:pic>
      <p:pic>
        <p:nvPicPr>
          <p:cNvPr id="434" name="Shape 434"/>
          <p:cNvPicPr preferRelativeResize="0"/>
          <p:nvPr/>
        </p:nvPicPr>
        <p:blipFill>
          <a:blip r:embed="rId4">
            <a:alphaModFix/>
          </a:blip>
          <a:stretch>
            <a:fillRect/>
          </a:stretch>
        </p:blipFill>
        <p:spPr>
          <a:xfrm>
            <a:off x="8504175" y="347525"/>
            <a:ext cx="1539845" cy="1045800"/>
          </a:xfrm>
          <a:prstGeom prst="rect">
            <a:avLst/>
          </a:prstGeom>
          <a:noFill/>
          <a:ln>
            <a:noFill/>
          </a:ln>
        </p:spPr>
      </p:pic>
      <p:pic>
        <p:nvPicPr>
          <p:cNvPr id="435" name="Shape 435"/>
          <p:cNvPicPr preferRelativeResize="0"/>
          <p:nvPr/>
        </p:nvPicPr>
        <p:blipFill>
          <a:blip r:embed="rId5">
            <a:alphaModFix/>
          </a:blip>
          <a:stretch>
            <a:fillRect/>
          </a:stretch>
        </p:blipFill>
        <p:spPr>
          <a:xfrm>
            <a:off x="8546624" y="1781076"/>
            <a:ext cx="1203450" cy="1203474"/>
          </a:xfrm>
          <a:prstGeom prst="rect">
            <a:avLst/>
          </a:prstGeom>
          <a:noFill/>
          <a:ln>
            <a:noFill/>
          </a:ln>
        </p:spPr>
      </p:pic>
      <p:sp>
        <p:nvSpPr>
          <p:cNvPr id="436" name="Shape 436"/>
          <p:cNvSpPr txBox="1"/>
          <p:nvPr/>
        </p:nvSpPr>
        <p:spPr>
          <a:xfrm>
            <a:off x="9869775" y="2110400"/>
            <a:ext cx="2064300" cy="381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2000"/>
              <a:t>Soup Kitchens</a:t>
            </a:r>
            <a:endParaRPr b="1" sz="2000"/>
          </a:p>
        </p:txBody>
      </p:sp>
      <p:pic>
        <p:nvPicPr>
          <p:cNvPr id="437" name="Shape 437"/>
          <p:cNvPicPr preferRelativeResize="0"/>
          <p:nvPr/>
        </p:nvPicPr>
        <p:blipFill>
          <a:blip r:embed="rId6">
            <a:alphaModFix/>
          </a:blip>
          <a:stretch>
            <a:fillRect/>
          </a:stretch>
        </p:blipFill>
        <p:spPr>
          <a:xfrm>
            <a:off x="8521300" y="3332900"/>
            <a:ext cx="1242850" cy="1242850"/>
          </a:xfrm>
          <a:prstGeom prst="rect">
            <a:avLst/>
          </a:prstGeom>
          <a:noFill/>
          <a:ln>
            <a:noFill/>
          </a:ln>
        </p:spPr>
      </p:pic>
      <p:sp>
        <p:nvSpPr>
          <p:cNvPr id="438" name="Shape 438"/>
          <p:cNvSpPr txBox="1"/>
          <p:nvPr/>
        </p:nvSpPr>
        <p:spPr>
          <a:xfrm>
            <a:off x="9611750" y="3529950"/>
            <a:ext cx="2608500" cy="1045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2000"/>
              <a:t>Powder-Processing Companies</a:t>
            </a:r>
            <a:endParaRPr b="1" sz="2000"/>
          </a:p>
        </p:txBody>
      </p:sp>
      <p:pic>
        <p:nvPicPr>
          <p:cNvPr id="439" name="Shape 439"/>
          <p:cNvPicPr preferRelativeResize="0"/>
          <p:nvPr/>
        </p:nvPicPr>
        <p:blipFill>
          <a:blip r:embed="rId7">
            <a:alphaModFix/>
          </a:blip>
          <a:stretch>
            <a:fillRect/>
          </a:stretch>
        </p:blipFill>
        <p:spPr>
          <a:xfrm>
            <a:off x="8743200" y="4842137"/>
            <a:ext cx="857700" cy="857700"/>
          </a:xfrm>
          <a:prstGeom prst="rect">
            <a:avLst/>
          </a:prstGeom>
          <a:noFill/>
          <a:ln>
            <a:noFill/>
          </a:ln>
        </p:spPr>
      </p:pic>
      <p:sp>
        <p:nvSpPr>
          <p:cNvPr id="440" name="Shape 440"/>
          <p:cNvSpPr txBox="1"/>
          <p:nvPr/>
        </p:nvSpPr>
        <p:spPr>
          <a:xfrm>
            <a:off x="9750075" y="5052894"/>
            <a:ext cx="2608500" cy="50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2000"/>
              <a:t>Compost</a:t>
            </a:r>
            <a:endParaRPr b="1" sz="2000"/>
          </a:p>
        </p:txBody>
      </p:sp>
      <p:cxnSp>
        <p:nvCxnSpPr>
          <p:cNvPr id="441" name="Shape 441"/>
          <p:cNvCxnSpPr/>
          <p:nvPr/>
        </p:nvCxnSpPr>
        <p:spPr>
          <a:xfrm flipH="1" rot="10800000">
            <a:off x="6414550" y="1020200"/>
            <a:ext cx="1899300" cy="2213100"/>
          </a:xfrm>
          <a:prstGeom prst="straightConnector1">
            <a:avLst/>
          </a:prstGeom>
          <a:noFill/>
          <a:ln cap="flat" cmpd="sng" w="38100">
            <a:solidFill>
              <a:srgbClr val="000000"/>
            </a:solidFill>
            <a:prstDash val="solid"/>
            <a:round/>
            <a:headEnd len="med" w="med" type="none"/>
            <a:tailEnd len="med" w="med" type="stealth"/>
          </a:ln>
        </p:spPr>
      </p:cxnSp>
      <p:cxnSp>
        <p:nvCxnSpPr>
          <p:cNvPr id="442" name="Shape 442"/>
          <p:cNvCxnSpPr/>
          <p:nvPr/>
        </p:nvCxnSpPr>
        <p:spPr>
          <a:xfrm flipH="1" rot="10800000">
            <a:off x="6465650" y="2530525"/>
            <a:ext cx="2019300" cy="690000"/>
          </a:xfrm>
          <a:prstGeom prst="straightConnector1">
            <a:avLst/>
          </a:prstGeom>
          <a:noFill/>
          <a:ln cap="flat" cmpd="sng" w="38100">
            <a:solidFill>
              <a:srgbClr val="000000"/>
            </a:solidFill>
            <a:prstDash val="solid"/>
            <a:round/>
            <a:headEnd len="med" w="med" type="none"/>
            <a:tailEnd len="med" w="med" type="stealth"/>
          </a:ln>
        </p:spPr>
      </p:cxnSp>
      <p:cxnSp>
        <p:nvCxnSpPr>
          <p:cNvPr id="443" name="Shape 443"/>
          <p:cNvCxnSpPr/>
          <p:nvPr/>
        </p:nvCxnSpPr>
        <p:spPr>
          <a:xfrm>
            <a:off x="6478450" y="3271650"/>
            <a:ext cx="2006400" cy="728400"/>
          </a:xfrm>
          <a:prstGeom prst="straightConnector1">
            <a:avLst/>
          </a:prstGeom>
          <a:noFill/>
          <a:ln cap="flat" cmpd="sng" w="38100">
            <a:solidFill>
              <a:srgbClr val="000000"/>
            </a:solidFill>
            <a:prstDash val="solid"/>
            <a:round/>
            <a:headEnd len="med" w="med" type="none"/>
            <a:tailEnd len="med" w="med" type="stealth"/>
          </a:ln>
        </p:spPr>
      </p:cxnSp>
      <p:cxnSp>
        <p:nvCxnSpPr>
          <p:cNvPr id="444" name="Shape 444"/>
          <p:cNvCxnSpPr/>
          <p:nvPr/>
        </p:nvCxnSpPr>
        <p:spPr>
          <a:xfrm>
            <a:off x="6427325" y="3246100"/>
            <a:ext cx="1804200" cy="1897800"/>
          </a:xfrm>
          <a:prstGeom prst="straightConnector1">
            <a:avLst/>
          </a:prstGeom>
          <a:noFill/>
          <a:ln cap="flat" cmpd="sng" w="38100">
            <a:solidFill>
              <a:srgbClr val="000000"/>
            </a:solidFill>
            <a:prstDash val="solid"/>
            <a:round/>
            <a:headEnd len="med" w="med" type="none"/>
            <a:tailEnd len="med" w="med" type="stealth"/>
          </a:ln>
        </p:spPr>
      </p:cxnSp>
      <p:grpSp>
        <p:nvGrpSpPr>
          <p:cNvPr id="445" name="Shape 445"/>
          <p:cNvGrpSpPr/>
          <p:nvPr/>
        </p:nvGrpSpPr>
        <p:grpSpPr>
          <a:xfrm>
            <a:off x="4020604" y="1884547"/>
            <a:ext cx="2064370" cy="3929415"/>
            <a:chOff x="6847525" y="164825"/>
            <a:chExt cx="3688351" cy="7020574"/>
          </a:xfrm>
        </p:grpSpPr>
        <p:pic>
          <p:nvPicPr>
            <p:cNvPr id="446" name="Shape 446"/>
            <p:cNvPicPr preferRelativeResize="0"/>
            <p:nvPr/>
          </p:nvPicPr>
          <p:blipFill rotWithShape="1">
            <a:blip r:embed="rId8">
              <a:alphaModFix/>
            </a:blip>
            <a:srcRect b="0" l="23188" r="24276" t="0"/>
            <a:stretch/>
          </p:blipFill>
          <p:spPr>
            <a:xfrm>
              <a:off x="6847525" y="164825"/>
              <a:ext cx="3688351" cy="7020574"/>
            </a:xfrm>
            <a:prstGeom prst="rect">
              <a:avLst/>
            </a:prstGeom>
            <a:noFill/>
            <a:ln>
              <a:noFill/>
            </a:ln>
          </p:spPr>
        </p:pic>
        <p:pic>
          <p:nvPicPr>
            <p:cNvPr id="447" name="Shape 447"/>
            <p:cNvPicPr preferRelativeResize="0"/>
            <p:nvPr/>
          </p:nvPicPr>
          <p:blipFill>
            <a:blip r:embed="rId9">
              <a:alphaModFix/>
            </a:blip>
            <a:stretch>
              <a:fillRect/>
            </a:stretch>
          </p:blipFill>
          <p:spPr>
            <a:xfrm>
              <a:off x="7381471" y="1293696"/>
              <a:ext cx="2686900" cy="4782048"/>
            </a:xfrm>
            <a:prstGeom prst="rect">
              <a:avLst/>
            </a:prstGeom>
            <a:noFill/>
            <a:ln>
              <a:noFill/>
            </a:ln>
          </p:spPr>
        </p:pic>
      </p:grpSp>
      <p:pic>
        <p:nvPicPr>
          <p:cNvPr id="448" name="Shape 448"/>
          <p:cNvPicPr preferRelativeResize="0"/>
          <p:nvPr/>
        </p:nvPicPr>
        <p:blipFill>
          <a:blip r:embed="rId10">
            <a:alphaModFix/>
          </a:blip>
          <a:stretch>
            <a:fillRect/>
          </a:stretch>
        </p:blipFill>
        <p:spPr>
          <a:xfrm>
            <a:off x="4310549" y="2504768"/>
            <a:ext cx="1545554" cy="2688840"/>
          </a:xfrm>
          <a:prstGeom prst="rect">
            <a:avLst/>
          </a:prstGeom>
          <a:noFill/>
          <a:ln>
            <a:noFill/>
          </a:ln>
        </p:spPr>
      </p:pic>
      <p:sp>
        <p:nvSpPr>
          <p:cNvPr id="449" name="Shape 449"/>
          <p:cNvSpPr txBox="1"/>
          <p:nvPr>
            <p:ph type="title"/>
          </p:nvPr>
        </p:nvSpPr>
        <p:spPr>
          <a:xfrm>
            <a:off x="685800" y="152400"/>
            <a:ext cx="10515600" cy="1325700"/>
          </a:xfrm>
          <a:prstGeom prst="rect">
            <a:avLst/>
          </a:prstGeom>
          <a:noFill/>
          <a:ln>
            <a:noFill/>
          </a:ln>
        </p:spPr>
        <p:txBody>
          <a:bodyPr anchorCtr="0" anchor="ctr" bIns="45700" lIns="91425" spcFirstLastPara="1" rIns="91425" wrap="square" tIns="45700">
            <a:noAutofit/>
          </a:bodyPr>
          <a:lstStyle/>
          <a:p>
            <a:pPr indent="0" lvl="0" marL="0">
              <a:spcBef>
                <a:spcPts val="0"/>
              </a:spcBef>
              <a:spcAft>
                <a:spcPts val="0"/>
              </a:spcAft>
              <a:buClr>
                <a:schemeClr val="dk1"/>
              </a:buClr>
              <a:buSzPts val="4400"/>
              <a:buFont typeface="Calibri"/>
              <a:buNone/>
            </a:pPr>
            <a:r>
              <a:rPr lang="en-GB">
                <a:solidFill>
                  <a:srgbClr val="1C4587"/>
                </a:solidFill>
              </a:rPr>
              <a:t>Improved Supply Chain</a:t>
            </a:r>
            <a:endParaRPr>
              <a:solidFill>
                <a:srgbClr val="1C4587"/>
              </a:solidFill>
            </a:endParaRPr>
          </a:p>
          <a:p>
            <a:pPr indent="0" lvl="0" marL="0" rtl="0">
              <a:spcBef>
                <a:spcPts val="0"/>
              </a:spcBef>
              <a:spcAft>
                <a:spcPts val="0"/>
              </a:spcAft>
              <a:buClr>
                <a:schemeClr val="dk1"/>
              </a:buClr>
              <a:buSzPts val="4400"/>
              <a:buFont typeface="Calibri"/>
              <a:buNone/>
            </a:pPr>
            <a:r>
              <a:rPr lang="en-GB" sz="2800">
                <a:solidFill>
                  <a:srgbClr val="1C4587"/>
                </a:solidFill>
              </a:rPr>
              <a:t>Horizontal and Vertical Integration</a:t>
            </a:r>
            <a:endParaRPr>
              <a:solidFill>
                <a:srgbClr val="1C4587"/>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Shape 454"/>
          <p:cNvSpPr txBox="1"/>
          <p:nvPr>
            <p:ph idx="1" type="body"/>
          </p:nvPr>
        </p:nvSpPr>
        <p:spPr>
          <a:xfrm>
            <a:off x="838200" y="1853550"/>
            <a:ext cx="6713100" cy="3390300"/>
          </a:xfrm>
          <a:prstGeom prst="rect">
            <a:avLst/>
          </a:prstGeom>
          <a:noFill/>
          <a:ln>
            <a:noFill/>
          </a:ln>
        </p:spPr>
        <p:txBody>
          <a:bodyPr anchorCtr="0" anchor="t" bIns="45700" lIns="91425" spcFirstLastPara="1" rIns="91425" wrap="square" tIns="45700">
            <a:noAutofit/>
          </a:bodyPr>
          <a:lstStyle/>
          <a:p>
            <a:pPr indent="0" lvl="0" marL="0" rtl="0">
              <a:lnSpc>
                <a:spcPct val="100000"/>
              </a:lnSpc>
              <a:spcBef>
                <a:spcPts val="0"/>
              </a:spcBef>
              <a:spcAft>
                <a:spcPts val="0"/>
              </a:spcAft>
              <a:buClr>
                <a:schemeClr val="dk1"/>
              </a:buClr>
              <a:buSzPts val="1100"/>
              <a:buFont typeface="Arial"/>
              <a:buNone/>
            </a:pPr>
            <a:r>
              <a:rPr b="1" i="1" lang="en-GB" sz="2200" u="sng"/>
              <a:t>Pain reliever for supermarkets</a:t>
            </a:r>
            <a:endParaRPr b="1" i="1" sz="2200" u="sng"/>
          </a:p>
          <a:p>
            <a:pPr indent="0" lvl="0" marL="0" rtl="0">
              <a:lnSpc>
                <a:spcPct val="100000"/>
              </a:lnSpc>
              <a:spcBef>
                <a:spcPts val="0"/>
              </a:spcBef>
              <a:spcAft>
                <a:spcPts val="0"/>
              </a:spcAft>
              <a:buClr>
                <a:schemeClr val="dk1"/>
              </a:buClr>
              <a:buSzPts val="1100"/>
              <a:buFont typeface="Arial"/>
              <a:buNone/>
            </a:pPr>
            <a:r>
              <a:rPr lang="en-GB" sz="2200"/>
              <a:t>The unsold perishable goods presents a significant loss in the daily revenue for supermarkets. The use of our platform will convert previously unwanted food to money for them</a:t>
            </a:r>
            <a:endParaRPr sz="2200"/>
          </a:p>
          <a:p>
            <a:pPr indent="0" lvl="0" marL="0" rtl="0">
              <a:lnSpc>
                <a:spcPct val="100000"/>
              </a:lnSpc>
              <a:spcBef>
                <a:spcPts val="0"/>
              </a:spcBef>
              <a:spcAft>
                <a:spcPts val="0"/>
              </a:spcAft>
              <a:buClr>
                <a:schemeClr val="dk1"/>
              </a:buClr>
              <a:buSzPts val="1100"/>
              <a:buFont typeface="Arial"/>
              <a:buNone/>
            </a:pPr>
            <a:r>
              <a:t/>
            </a:r>
            <a:endParaRPr sz="2200"/>
          </a:p>
          <a:p>
            <a:pPr indent="0" lvl="0" marL="0" rtl="0">
              <a:lnSpc>
                <a:spcPct val="100000"/>
              </a:lnSpc>
              <a:spcBef>
                <a:spcPts val="0"/>
              </a:spcBef>
              <a:spcAft>
                <a:spcPts val="0"/>
              </a:spcAft>
              <a:buClr>
                <a:schemeClr val="dk1"/>
              </a:buClr>
              <a:buSzPts val="1100"/>
              <a:buFont typeface="Arial"/>
              <a:buNone/>
            </a:pPr>
            <a:r>
              <a:rPr b="1" i="1" lang="en-GB" sz="2200" u="sng"/>
              <a:t>Gains creator for customers</a:t>
            </a:r>
            <a:r>
              <a:rPr b="1" i="1" lang="en-GB" sz="2200"/>
              <a:t> </a:t>
            </a:r>
            <a:endParaRPr b="1" i="1" sz="2200"/>
          </a:p>
          <a:p>
            <a:pPr indent="0" lvl="0" marL="0" rtl="0">
              <a:lnSpc>
                <a:spcPct val="100000"/>
              </a:lnSpc>
              <a:spcBef>
                <a:spcPts val="0"/>
              </a:spcBef>
              <a:spcAft>
                <a:spcPts val="0"/>
              </a:spcAft>
              <a:buClr>
                <a:schemeClr val="dk1"/>
              </a:buClr>
              <a:buSzPts val="1100"/>
              <a:buFont typeface="Arial"/>
              <a:buNone/>
            </a:pPr>
            <a:r>
              <a:rPr lang="en-GB" sz="2200"/>
              <a:t>Save money spent on groceries</a:t>
            </a:r>
            <a:endParaRPr sz="2200"/>
          </a:p>
          <a:p>
            <a:pPr indent="0" lvl="0" marL="0" rtl="0">
              <a:lnSpc>
                <a:spcPct val="100000"/>
              </a:lnSpc>
              <a:spcBef>
                <a:spcPts val="0"/>
              </a:spcBef>
              <a:spcAft>
                <a:spcPts val="0"/>
              </a:spcAft>
              <a:buClr>
                <a:schemeClr val="dk1"/>
              </a:buClr>
              <a:buSzPts val="1100"/>
              <a:buFont typeface="Arial"/>
              <a:buNone/>
            </a:pPr>
            <a:r>
              <a:t/>
            </a:r>
            <a:endParaRPr sz="2400"/>
          </a:p>
          <a:p>
            <a:pPr indent="0" lvl="0" marL="0" marR="0" rtl="0" algn="l">
              <a:lnSpc>
                <a:spcPct val="100000"/>
              </a:lnSpc>
              <a:spcBef>
                <a:spcPts val="1000"/>
              </a:spcBef>
              <a:spcAft>
                <a:spcPts val="0"/>
              </a:spcAft>
              <a:buClr>
                <a:schemeClr val="dk1"/>
              </a:buClr>
              <a:buSzPts val="2800"/>
              <a:buFont typeface="Arial"/>
              <a:buNone/>
            </a:pPr>
            <a:r>
              <a:t/>
            </a:r>
            <a:endParaRPr sz="2400">
              <a:solidFill>
                <a:srgbClr val="000000"/>
              </a:solidFill>
            </a:endParaRPr>
          </a:p>
          <a:p>
            <a:pPr indent="0" lvl="0" marL="0" marR="0" rtl="0" algn="ctr">
              <a:lnSpc>
                <a:spcPct val="80000"/>
              </a:lnSpc>
              <a:spcBef>
                <a:spcPts val="1000"/>
              </a:spcBef>
              <a:spcAft>
                <a:spcPts val="0"/>
              </a:spcAft>
              <a:buClr>
                <a:schemeClr val="dk1"/>
              </a:buClr>
              <a:buSzPts val="1600"/>
              <a:buFont typeface="Arial"/>
              <a:buNone/>
            </a:pPr>
            <a:r>
              <a:t/>
            </a:r>
            <a:endParaRPr sz="2400">
              <a:solidFill>
                <a:srgbClr val="000000"/>
              </a:solidFill>
            </a:endParaRPr>
          </a:p>
        </p:txBody>
      </p:sp>
      <p:pic>
        <p:nvPicPr>
          <p:cNvPr id="455" name="Shape 455"/>
          <p:cNvPicPr preferRelativeResize="0"/>
          <p:nvPr/>
        </p:nvPicPr>
        <p:blipFill>
          <a:blip r:embed="rId3">
            <a:alphaModFix/>
          </a:blip>
          <a:stretch>
            <a:fillRect/>
          </a:stretch>
        </p:blipFill>
        <p:spPr>
          <a:xfrm>
            <a:off x="8848121" y="2277837"/>
            <a:ext cx="2610010" cy="2610001"/>
          </a:xfrm>
          <a:prstGeom prst="rect">
            <a:avLst/>
          </a:prstGeom>
          <a:noFill/>
          <a:ln>
            <a:noFill/>
          </a:ln>
        </p:spPr>
      </p:pic>
      <p:sp>
        <p:nvSpPr>
          <p:cNvPr id="456" name="Shape 456"/>
          <p:cNvSpPr txBox="1"/>
          <p:nvPr/>
        </p:nvSpPr>
        <p:spPr>
          <a:xfrm>
            <a:off x="8270650" y="4887850"/>
            <a:ext cx="2105400" cy="449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GB" sz="2400">
                <a:latin typeface="Calibri"/>
                <a:ea typeface="Calibri"/>
                <a:cs typeface="Calibri"/>
                <a:sym typeface="Calibri"/>
              </a:rPr>
              <a:t>Supermarket</a:t>
            </a:r>
            <a:endParaRPr i="1" sz="2400">
              <a:latin typeface="Calibri"/>
              <a:ea typeface="Calibri"/>
              <a:cs typeface="Calibri"/>
              <a:sym typeface="Calibri"/>
            </a:endParaRPr>
          </a:p>
        </p:txBody>
      </p:sp>
      <p:sp>
        <p:nvSpPr>
          <p:cNvPr id="457" name="Shape 457"/>
          <p:cNvSpPr txBox="1"/>
          <p:nvPr/>
        </p:nvSpPr>
        <p:spPr>
          <a:xfrm>
            <a:off x="10155240" y="4874658"/>
            <a:ext cx="1699500" cy="44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400">
                <a:latin typeface="Calibri"/>
                <a:ea typeface="Calibri"/>
                <a:cs typeface="Calibri"/>
                <a:sym typeface="Calibri"/>
              </a:rPr>
              <a:t>Customer</a:t>
            </a:r>
            <a:endParaRPr i="1" sz="2400">
              <a:latin typeface="Calibri"/>
              <a:ea typeface="Calibri"/>
              <a:cs typeface="Calibri"/>
              <a:sym typeface="Calibri"/>
            </a:endParaRPr>
          </a:p>
        </p:txBody>
      </p:sp>
      <p:pic>
        <p:nvPicPr>
          <p:cNvPr id="458" name="Shape 458"/>
          <p:cNvPicPr preferRelativeResize="0"/>
          <p:nvPr/>
        </p:nvPicPr>
        <p:blipFill>
          <a:blip r:embed="rId4">
            <a:alphaModFix/>
          </a:blip>
          <a:stretch>
            <a:fillRect/>
          </a:stretch>
        </p:blipFill>
        <p:spPr>
          <a:xfrm>
            <a:off x="9843594" y="5798712"/>
            <a:ext cx="376139" cy="376138"/>
          </a:xfrm>
          <a:prstGeom prst="rect">
            <a:avLst/>
          </a:prstGeom>
          <a:noFill/>
          <a:ln>
            <a:noFill/>
          </a:ln>
        </p:spPr>
      </p:pic>
      <p:cxnSp>
        <p:nvCxnSpPr>
          <p:cNvPr id="459" name="Shape 459"/>
          <p:cNvCxnSpPr>
            <a:stCxn id="456" idx="2"/>
            <a:endCxn id="457" idx="2"/>
          </p:cNvCxnSpPr>
          <p:nvPr/>
        </p:nvCxnSpPr>
        <p:spPr>
          <a:xfrm rot="-5400000">
            <a:off x="10157500" y="4490200"/>
            <a:ext cx="13200" cy="1681500"/>
          </a:xfrm>
          <a:prstGeom prst="curvedConnector3">
            <a:avLst>
              <a:gd fmla="val -1803977" name="adj1"/>
            </a:avLst>
          </a:prstGeom>
          <a:noFill/>
          <a:ln cap="flat" cmpd="sng" w="28575">
            <a:solidFill>
              <a:schemeClr val="dk2"/>
            </a:solidFill>
            <a:prstDash val="solid"/>
            <a:round/>
            <a:headEnd len="med" w="med" type="triangle"/>
            <a:tailEnd len="med" w="med" type="none"/>
          </a:ln>
        </p:spPr>
      </p:cxnSp>
      <p:pic>
        <p:nvPicPr>
          <p:cNvPr id="460" name="Shape 460"/>
          <p:cNvPicPr preferRelativeResize="0"/>
          <p:nvPr/>
        </p:nvPicPr>
        <p:blipFill>
          <a:blip r:embed="rId4">
            <a:alphaModFix/>
          </a:blip>
          <a:stretch>
            <a:fillRect/>
          </a:stretch>
        </p:blipFill>
        <p:spPr>
          <a:xfrm>
            <a:off x="10376033" y="5798712"/>
            <a:ext cx="376139" cy="376138"/>
          </a:xfrm>
          <a:prstGeom prst="rect">
            <a:avLst/>
          </a:prstGeom>
          <a:noFill/>
          <a:ln>
            <a:noFill/>
          </a:ln>
        </p:spPr>
      </p:pic>
      <p:pic>
        <p:nvPicPr>
          <p:cNvPr id="461" name="Shape 461"/>
          <p:cNvPicPr preferRelativeResize="0"/>
          <p:nvPr/>
        </p:nvPicPr>
        <p:blipFill>
          <a:blip r:embed="rId4">
            <a:alphaModFix/>
          </a:blip>
          <a:stretch>
            <a:fillRect/>
          </a:stretch>
        </p:blipFill>
        <p:spPr>
          <a:xfrm>
            <a:off x="9319528" y="5798712"/>
            <a:ext cx="376139" cy="376138"/>
          </a:xfrm>
          <a:prstGeom prst="rect">
            <a:avLst/>
          </a:prstGeom>
          <a:noFill/>
          <a:ln>
            <a:noFill/>
          </a:ln>
        </p:spPr>
      </p:pic>
      <p:pic>
        <p:nvPicPr>
          <p:cNvPr id="462" name="Shape 462"/>
          <p:cNvPicPr preferRelativeResize="0"/>
          <p:nvPr/>
        </p:nvPicPr>
        <p:blipFill>
          <a:blip r:embed="rId5">
            <a:alphaModFix/>
          </a:blip>
          <a:stretch>
            <a:fillRect/>
          </a:stretch>
        </p:blipFill>
        <p:spPr>
          <a:xfrm>
            <a:off x="9240321" y="871425"/>
            <a:ext cx="1699276" cy="1189493"/>
          </a:xfrm>
          <a:prstGeom prst="rect">
            <a:avLst/>
          </a:prstGeom>
          <a:noFill/>
          <a:ln>
            <a:noFill/>
          </a:ln>
        </p:spPr>
      </p:pic>
      <p:pic>
        <p:nvPicPr>
          <p:cNvPr id="463" name="Shape 463"/>
          <p:cNvPicPr preferRelativeResize="0"/>
          <p:nvPr/>
        </p:nvPicPr>
        <p:blipFill>
          <a:blip r:embed="rId6">
            <a:alphaModFix/>
          </a:blip>
          <a:stretch>
            <a:fillRect/>
          </a:stretch>
        </p:blipFill>
        <p:spPr>
          <a:xfrm rot="-765860">
            <a:off x="9467808" y="1559674"/>
            <a:ext cx="1189510" cy="1189507"/>
          </a:xfrm>
          <a:prstGeom prst="rect">
            <a:avLst/>
          </a:prstGeom>
          <a:noFill/>
          <a:ln>
            <a:noFill/>
          </a:ln>
        </p:spPr>
      </p:pic>
      <p:pic>
        <p:nvPicPr>
          <p:cNvPr id="464" name="Shape 464"/>
          <p:cNvPicPr preferRelativeResize="0"/>
          <p:nvPr/>
        </p:nvPicPr>
        <p:blipFill>
          <a:blip r:embed="rId7">
            <a:alphaModFix/>
          </a:blip>
          <a:stretch>
            <a:fillRect/>
          </a:stretch>
        </p:blipFill>
        <p:spPr>
          <a:xfrm>
            <a:off x="166625" y="5435076"/>
            <a:ext cx="1226274" cy="1226274"/>
          </a:xfrm>
          <a:prstGeom prst="rect">
            <a:avLst/>
          </a:prstGeom>
          <a:noFill/>
          <a:ln>
            <a:noFill/>
          </a:ln>
        </p:spPr>
      </p:pic>
      <p:sp>
        <p:nvSpPr>
          <p:cNvPr id="465" name="Shape 465"/>
          <p:cNvSpPr txBox="1"/>
          <p:nvPr>
            <p:ph idx="1" type="body"/>
          </p:nvPr>
        </p:nvSpPr>
        <p:spPr>
          <a:xfrm>
            <a:off x="1527350" y="5480850"/>
            <a:ext cx="6713100" cy="1084800"/>
          </a:xfrm>
          <a:prstGeom prst="rect">
            <a:avLst/>
          </a:prstGeom>
          <a:noFill/>
          <a:ln>
            <a:noFill/>
          </a:ln>
        </p:spPr>
        <p:txBody>
          <a:bodyPr anchorCtr="0" anchor="t" bIns="45700" lIns="91425" spcFirstLastPara="1" rIns="91425" wrap="square" tIns="45700">
            <a:noAutofit/>
          </a:bodyPr>
          <a:lstStyle/>
          <a:p>
            <a:pPr indent="0" lvl="0" marL="0" rtl="0">
              <a:lnSpc>
                <a:spcPct val="100000"/>
              </a:lnSpc>
              <a:spcBef>
                <a:spcPts val="1000"/>
              </a:spcBef>
              <a:spcAft>
                <a:spcPts val="0"/>
              </a:spcAft>
              <a:buClr>
                <a:schemeClr val="dk1"/>
              </a:buClr>
              <a:buSzPts val="2800"/>
              <a:buFont typeface="Arial"/>
              <a:buNone/>
            </a:pPr>
            <a:r>
              <a:rPr lang="en-GB" sz="2400"/>
              <a:t>In turn, this helps to reduce food waste &amp; ensure food sustainability!</a:t>
            </a:r>
            <a:endParaRPr sz="2400">
              <a:solidFill>
                <a:srgbClr val="000000"/>
              </a:solidFill>
            </a:endParaRPr>
          </a:p>
        </p:txBody>
      </p:sp>
      <p:sp>
        <p:nvSpPr>
          <p:cNvPr id="466" name="Shape 466"/>
          <p:cNvSpPr txBox="1"/>
          <p:nvPr>
            <p:ph type="title"/>
          </p:nvPr>
        </p:nvSpPr>
        <p:spPr>
          <a:xfrm>
            <a:off x="685800" y="152400"/>
            <a:ext cx="10515600" cy="13257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chemeClr val="dk1"/>
              </a:buClr>
              <a:buSzPts val="4400"/>
              <a:buFont typeface="Calibri"/>
              <a:buNone/>
            </a:pPr>
            <a:r>
              <a:rPr lang="en-GB">
                <a:solidFill>
                  <a:srgbClr val="1C4587"/>
                </a:solidFill>
              </a:rPr>
              <a:t>Value Proposition</a:t>
            </a:r>
            <a:endParaRPr>
              <a:solidFill>
                <a:srgbClr val="1C4587"/>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cxnSp>
        <p:nvCxnSpPr>
          <p:cNvPr id="471" name="Shape 471"/>
          <p:cNvCxnSpPr/>
          <p:nvPr/>
        </p:nvCxnSpPr>
        <p:spPr>
          <a:xfrm>
            <a:off x="1583401" y="6149405"/>
            <a:ext cx="9137100" cy="0"/>
          </a:xfrm>
          <a:prstGeom prst="straightConnector1">
            <a:avLst/>
          </a:prstGeom>
          <a:noFill/>
          <a:ln cap="flat" cmpd="sng" w="38100">
            <a:solidFill>
              <a:srgbClr val="000000"/>
            </a:solidFill>
            <a:prstDash val="solid"/>
            <a:round/>
            <a:headEnd len="med" w="med" type="none"/>
            <a:tailEnd len="med" w="med" type="triangle"/>
          </a:ln>
        </p:spPr>
      </p:cxnSp>
      <p:cxnSp>
        <p:nvCxnSpPr>
          <p:cNvPr id="472" name="Shape 472"/>
          <p:cNvCxnSpPr/>
          <p:nvPr/>
        </p:nvCxnSpPr>
        <p:spPr>
          <a:xfrm rot="10800000">
            <a:off x="1583401" y="2006105"/>
            <a:ext cx="0" cy="4143300"/>
          </a:xfrm>
          <a:prstGeom prst="straightConnector1">
            <a:avLst/>
          </a:prstGeom>
          <a:noFill/>
          <a:ln cap="flat" cmpd="sng" w="38100">
            <a:solidFill>
              <a:srgbClr val="000000"/>
            </a:solidFill>
            <a:prstDash val="solid"/>
            <a:round/>
            <a:headEnd len="med" w="med" type="none"/>
            <a:tailEnd len="med" w="med" type="triangle"/>
          </a:ln>
        </p:spPr>
      </p:cxnSp>
      <p:sp>
        <p:nvSpPr>
          <p:cNvPr id="473" name="Shape 473"/>
          <p:cNvSpPr txBox="1"/>
          <p:nvPr/>
        </p:nvSpPr>
        <p:spPr>
          <a:xfrm rot="-5400000">
            <a:off x="-403500" y="3637250"/>
            <a:ext cx="2913000" cy="3798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GB" sz="2000"/>
              <a:t>Impact</a:t>
            </a:r>
            <a:endParaRPr b="1" sz="2000"/>
          </a:p>
        </p:txBody>
      </p:sp>
      <p:sp>
        <p:nvSpPr>
          <p:cNvPr id="474" name="Shape 474"/>
          <p:cNvSpPr txBox="1"/>
          <p:nvPr/>
        </p:nvSpPr>
        <p:spPr>
          <a:xfrm>
            <a:off x="5676165" y="6149405"/>
            <a:ext cx="2913000" cy="37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2000"/>
              <a:t>Effort</a:t>
            </a:r>
            <a:endParaRPr b="1" sz="2000"/>
          </a:p>
        </p:txBody>
      </p:sp>
      <p:cxnSp>
        <p:nvCxnSpPr>
          <p:cNvPr id="475" name="Shape 475"/>
          <p:cNvCxnSpPr/>
          <p:nvPr/>
        </p:nvCxnSpPr>
        <p:spPr>
          <a:xfrm rot="10800000">
            <a:off x="6006327" y="2020279"/>
            <a:ext cx="0" cy="4114800"/>
          </a:xfrm>
          <a:prstGeom prst="straightConnector1">
            <a:avLst/>
          </a:prstGeom>
          <a:noFill/>
          <a:ln cap="flat" cmpd="sng" w="19050">
            <a:solidFill>
              <a:schemeClr val="dk2"/>
            </a:solidFill>
            <a:prstDash val="solid"/>
            <a:round/>
            <a:headEnd len="med" w="med" type="none"/>
            <a:tailEnd len="med" w="med" type="none"/>
          </a:ln>
        </p:spPr>
      </p:cxnSp>
      <p:cxnSp>
        <p:nvCxnSpPr>
          <p:cNvPr id="476" name="Shape 476"/>
          <p:cNvCxnSpPr/>
          <p:nvPr/>
        </p:nvCxnSpPr>
        <p:spPr>
          <a:xfrm>
            <a:off x="1606251" y="3904243"/>
            <a:ext cx="8951400" cy="0"/>
          </a:xfrm>
          <a:prstGeom prst="straightConnector1">
            <a:avLst/>
          </a:prstGeom>
          <a:noFill/>
          <a:ln cap="flat" cmpd="sng" w="19050">
            <a:solidFill>
              <a:schemeClr val="dk2"/>
            </a:solidFill>
            <a:prstDash val="solid"/>
            <a:round/>
            <a:headEnd len="med" w="med" type="none"/>
            <a:tailEnd len="med" w="med" type="none"/>
          </a:ln>
        </p:spPr>
      </p:cxnSp>
      <p:pic>
        <p:nvPicPr>
          <p:cNvPr id="477" name="Shape 477"/>
          <p:cNvPicPr preferRelativeResize="0"/>
          <p:nvPr/>
        </p:nvPicPr>
        <p:blipFill>
          <a:blip r:embed="rId3">
            <a:alphaModFix/>
          </a:blip>
          <a:stretch>
            <a:fillRect/>
          </a:stretch>
        </p:blipFill>
        <p:spPr>
          <a:xfrm>
            <a:off x="7902658" y="4341759"/>
            <a:ext cx="1183669" cy="1183668"/>
          </a:xfrm>
          <a:prstGeom prst="rect">
            <a:avLst/>
          </a:prstGeom>
          <a:noFill/>
          <a:ln>
            <a:noFill/>
          </a:ln>
        </p:spPr>
      </p:pic>
      <p:sp>
        <p:nvSpPr>
          <p:cNvPr id="478" name="Shape 478"/>
          <p:cNvSpPr txBox="1"/>
          <p:nvPr/>
        </p:nvSpPr>
        <p:spPr>
          <a:xfrm>
            <a:off x="2221146" y="5518875"/>
            <a:ext cx="26760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latin typeface="Calibri"/>
                <a:ea typeface="Calibri"/>
                <a:cs typeface="Calibri"/>
                <a:sym typeface="Calibri"/>
              </a:rPr>
              <a:t>Sharing Economy</a:t>
            </a:r>
            <a:endParaRPr sz="2000">
              <a:latin typeface="Calibri"/>
              <a:ea typeface="Calibri"/>
              <a:cs typeface="Calibri"/>
              <a:sym typeface="Calibri"/>
            </a:endParaRPr>
          </a:p>
        </p:txBody>
      </p:sp>
      <p:sp>
        <p:nvSpPr>
          <p:cNvPr id="479" name="Shape 479"/>
          <p:cNvSpPr txBox="1"/>
          <p:nvPr/>
        </p:nvSpPr>
        <p:spPr>
          <a:xfrm>
            <a:off x="7359072" y="5519025"/>
            <a:ext cx="2317200" cy="37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latin typeface="Calibri"/>
                <a:ea typeface="Calibri"/>
                <a:cs typeface="Calibri"/>
                <a:sym typeface="Calibri"/>
              </a:rPr>
              <a:t>Food Donation</a:t>
            </a:r>
            <a:endParaRPr sz="2000">
              <a:latin typeface="Calibri"/>
              <a:ea typeface="Calibri"/>
              <a:cs typeface="Calibri"/>
              <a:sym typeface="Calibri"/>
            </a:endParaRPr>
          </a:p>
        </p:txBody>
      </p:sp>
      <p:grpSp>
        <p:nvGrpSpPr>
          <p:cNvPr id="480" name="Shape 480"/>
          <p:cNvGrpSpPr/>
          <p:nvPr/>
        </p:nvGrpSpPr>
        <p:grpSpPr>
          <a:xfrm>
            <a:off x="2083000" y="2252346"/>
            <a:ext cx="3440366" cy="1744390"/>
            <a:chOff x="1835521" y="2505761"/>
            <a:chExt cx="3602100" cy="1826395"/>
          </a:xfrm>
        </p:grpSpPr>
        <p:sp>
          <p:nvSpPr>
            <p:cNvPr id="481" name="Shape 481"/>
            <p:cNvSpPr txBox="1"/>
            <p:nvPr/>
          </p:nvSpPr>
          <p:spPr>
            <a:xfrm>
              <a:off x="1835521" y="3419256"/>
              <a:ext cx="3602100" cy="9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latin typeface="Calibri"/>
                  <a:ea typeface="Calibri"/>
                  <a:cs typeface="Calibri"/>
                  <a:sym typeface="Calibri"/>
                </a:rPr>
                <a:t>Modifying the Supply Chain</a:t>
              </a:r>
              <a:endParaRPr sz="2000">
                <a:latin typeface="Calibri"/>
                <a:ea typeface="Calibri"/>
                <a:cs typeface="Calibri"/>
                <a:sym typeface="Calibri"/>
              </a:endParaRPr>
            </a:p>
          </p:txBody>
        </p:sp>
        <p:pic>
          <p:nvPicPr>
            <p:cNvPr id="482" name="Shape 482"/>
            <p:cNvPicPr preferRelativeResize="0"/>
            <p:nvPr/>
          </p:nvPicPr>
          <p:blipFill>
            <a:blip r:embed="rId4">
              <a:alphaModFix/>
            </a:blip>
            <a:stretch>
              <a:fillRect/>
            </a:stretch>
          </p:blipFill>
          <p:spPr>
            <a:xfrm>
              <a:off x="2438289" y="2505761"/>
              <a:ext cx="2493270" cy="800492"/>
            </a:xfrm>
            <a:prstGeom prst="rect">
              <a:avLst/>
            </a:prstGeom>
            <a:noFill/>
            <a:ln>
              <a:noFill/>
            </a:ln>
          </p:spPr>
        </p:pic>
      </p:grpSp>
      <p:pic>
        <p:nvPicPr>
          <p:cNvPr id="483" name="Shape 483"/>
          <p:cNvPicPr preferRelativeResize="0"/>
          <p:nvPr/>
        </p:nvPicPr>
        <p:blipFill>
          <a:blip r:embed="rId5">
            <a:alphaModFix/>
          </a:blip>
          <a:stretch>
            <a:fillRect/>
          </a:stretch>
        </p:blipFill>
        <p:spPr>
          <a:xfrm>
            <a:off x="7878150" y="2021775"/>
            <a:ext cx="1183675" cy="1029775"/>
          </a:xfrm>
          <a:prstGeom prst="rect">
            <a:avLst/>
          </a:prstGeom>
          <a:noFill/>
          <a:ln>
            <a:noFill/>
          </a:ln>
        </p:spPr>
      </p:pic>
      <p:sp>
        <p:nvSpPr>
          <p:cNvPr id="484" name="Shape 484"/>
          <p:cNvSpPr txBox="1"/>
          <p:nvPr/>
        </p:nvSpPr>
        <p:spPr>
          <a:xfrm>
            <a:off x="6711225" y="3145500"/>
            <a:ext cx="3440400" cy="8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latin typeface="Calibri"/>
                <a:ea typeface="Calibri"/>
                <a:cs typeface="Calibri"/>
                <a:sym typeface="Calibri"/>
              </a:rPr>
              <a:t>Education/Public Awareness</a:t>
            </a:r>
            <a:endParaRPr sz="2000">
              <a:latin typeface="Calibri"/>
              <a:ea typeface="Calibri"/>
              <a:cs typeface="Calibri"/>
              <a:sym typeface="Calibri"/>
            </a:endParaRPr>
          </a:p>
        </p:txBody>
      </p:sp>
      <p:pic>
        <p:nvPicPr>
          <p:cNvPr id="485" name="Shape 485"/>
          <p:cNvPicPr preferRelativeResize="0"/>
          <p:nvPr/>
        </p:nvPicPr>
        <p:blipFill>
          <a:blip r:embed="rId6">
            <a:alphaModFix/>
          </a:blip>
          <a:stretch>
            <a:fillRect/>
          </a:stretch>
        </p:blipFill>
        <p:spPr>
          <a:xfrm>
            <a:off x="2846078" y="4072922"/>
            <a:ext cx="1557075" cy="1557075"/>
          </a:xfrm>
          <a:prstGeom prst="rect">
            <a:avLst/>
          </a:prstGeom>
          <a:noFill/>
          <a:ln>
            <a:noFill/>
          </a:ln>
        </p:spPr>
      </p:pic>
      <p:sp>
        <p:nvSpPr>
          <p:cNvPr id="486" name="Shape 486"/>
          <p:cNvSpPr txBox="1"/>
          <p:nvPr>
            <p:ph type="title"/>
          </p:nvPr>
        </p:nvSpPr>
        <p:spPr>
          <a:xfrm>
            <a:off x="685800" y="152400"/>
            <a:ext cx="10515600" cy="1325700"/>
          </a:xfrm>
          <a:prstGeom prst="rect">
            <a:avLst/>
          </a:prstGeom>
          <a:noFill/>
          <a:ln>
            <a:noFill/>
          </a:ln>
        </p:spPr>
        <p:txBody>
          <a:bodyPr anchorCtr="0" anchor="ctr" bIns="45700" lIns="91425" spcFirstLastPara="1" rIns="91425" wrap="square" tIns="45700">
            <a:noAutofit/>
          </a:bodyPr>
          <a:lstStyle/>
          <a:p>
            <a:pPr indent="0" lvl="0" marL="0">
              <a:spcBef>
                <a:spcPts val="0"/>
              </a:spcBef>
              <a:spcAft>
                <a:spcPts val="0"/>
              </a:spcAft>
              <a:buClr>
                <a:schemeClr val="dk1"/>
              </a:buClr>
              <a:buSzPts val="1100"/>
              <a:buFont typeface="Arial"/>
              <a:buNone/>
            </a:pPr>
            <a:r>
              <a:rPr lang="en-GB">
                <a:solidFill>
                  <a:srgbClr val="1C4587"/>
                </a:solidFill>
              </a:rPr>
              <a:t>Competitor Analysis</a:t>
            </a:r>
            <a:endParaRPr>
              <a:solidFill>
                <a:srgbClr val="1C4587"/>
              </a:solidFill>
            </a:endParaRPr>
          </a:p>
          <a:p>
            <a:pPr indent="0" lvl="0" marL="0" rtl="0">
              <a:spcBef>
                <a:spcPts val="0"/>
              </a:spcBef>
              <a:spcAft>
                <a:spcPts val="0"/>
              </a:spcAft>
              <a:buClr>
                <a:schemeClr val="dk1"/>
              </a:buClr>
              <a:buSzPts val="1100"/>
              <a:buFont typeface="Arial"/>
              <a:buNone/>
            </a:pPr>
            <a:r>
              <a:rPr lang="en-GB" sz="2800">
                <a:solidFill>
                  <a:srgbClr val="1C4587"/>
                </a:solidFill>
              </a:rPr>
              <a:t>Assessing the Impact-Effort Matrix</a:t>
            </a:r>
            <a:endParaRPr>
              <a:solidFill>
                <a:srgbClr val="1C4587"/>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pic>
        <p:nvPicPr>
          <p:cNvPr id="491" name="Shape 491"/>
          <p:cNvPicPr preferRelativeResize="0"/>
          <p:nvPr/>
        </p:nvPicPr>
        <p:blipFill>
          <a:blip r:embed="rId3">
            <a:alphaModFix/>
          </a:blip>
          <a:stretch>
            <a:fillRect/>
          </a:stretch>
        </p:blipFill>
        <p:spPr>
          <a:xfrm>
            <a:off x="1936025" y="1035475"/>
            <a:ext cx="8740175" cy="5313124"/>
          </a:xfrm>
          <a:prstGeom prst="rect">
            <a:avLst/>
          </a:prstGeom>
          <a:noFill/>
          <a:ln>
            <a:noFill/>
          </a:ln>
        </p:spPr>
      </p:pic>
      <p:sp>
        <p:nvSpPr>
          <p:cNvPr id="492" name="Shape 492"/>
          <p:cNvSpPr txBox="1"/>
          <p:nvPr>
            <p:ph type="title"/>
          </p:nvPr>
        </p:nvSpPr>
        <p:spPr>
          <a:xfrm>
            <a:off x="685800" y="152400"/>
            <a:ext cx="10515600" cy="1325700"/>
          </a:xfrm>
          <a:prstGeom prst="rect">
            <a:avLst/>
          </a:prstGeom>
          <a:noFill/>
          <a:ln>
            <a:noFill/>
          </a:ln>
        </p:spPr>
        <p:txBody>
          <a:bodyPr anchorCtr="0" anchor="ctr" bIns="45700" lIns="91425" spcFirstLastPara="1" rIns="91425" wrap="square" tIns="45700">
            <a:noAutofit/>
          </a:bodyPr>
          <a:lstStyle/>
          <a:p>
            <a:pPr indent="0" lvl="0" marL="0">
              <a:spcBef>
                <a:spcPts val="0"/>
              </a:spcBef>
              <a:spcAft>
                <a:spcPts val="0"/>
              </a:spcAft>
              <a:buClr>
                <a:schemeClr val="dk1"/>
              </a:buClr>
              <a:buSzPts val="4400"/>
              <a:buFont typeface="Calibri"/>
              <a:buNone/>
            </a:pPr>
            <a:r>
              <a:rPr lang="en-GB">
                <a:solidFill>
                  <a:srgbClr val="1C4587"/>
                </a:solidFill>
              </a:rPr>
              <a:t>Proposed Roadmap</a:t>
            </a:r>
            <a:endParaRPr>
              <a:solidFill>
                <a:srgbClr val="1C4587"/>
              </a:solidFill>
            </a:endParaRPr>
          </a:p>
          <a:p>
            <a:pPr indent="0" lvl="0" marL="0" rtl="0">
              <a:spcBef>
                <a:spcPts val="0"/>
              </a:spcBef>
              <a:spcAft>
                <a:spcPts val="0"/>
              </a:spcAft>
              <a:buClr>
                <a:schemeClr val="dk1"/>
              </a:buClr>
              <a:buSzPts val="1100"/>
              <a:buFont typeface="Arial"/>
              <a:buNone/>
            </a:pPr>
            <a:r>
              <a:rPr lang="en-GB" sz="2800">
                <a:solidFill>
                  <a:srgbClr val="1C4587"/>
                </a:solidFill>
              </a:rPr>
              <a:t>Go-to-market Strategy</a:t>
            </a:r>
            <a:endParaRPr>
              <a:solidFill>
                <a:srgbClr val="1C4587"/>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Shape 497"/>
          <p:cNvSpPr txBox="1"/>
          <p:nvPr>
            <p:ph idx="1" type="body"/>
          </p:nvPr>
        </p:nvSpPr>
        <p:spPr>
          <a:xfrm>
            <a:off x="4512100" y="5027475"/>
            <a:ext cx="3177900" cy="678300"/>
          </a:xfrm>
          <a:prstGeom prst="rect">
            <a:avLst/>
          </a:prstGeom>
          <a:noFill/>
          <a:ln>
            <a:noFill/>
          </a:ln>
        </p:spPr>
        <p:txBody>
          <a:bodyPr anchorCtr="0" anchor="t" bIns="45700" lIns="91425" spcFirstLastPara="1" rIns="91425" wrap="square" tIns="45700">
            <a:noAutofit/>
          </a:bodyPr>
          <a:lstStyle/>
          <a:p>
            <a:pPr indent="0" lvl="0" marL="0" rtl="0">
              <a:spcBef>
                <a:spcPts val="1000"/>
              </a:spcBef>
              <a:spcAft>
                <a:spcPts val="0"/>
              </a:spcAft>
              <a:buNone/>
            </a:pPr>
            <a:r>
              <a:rPr b="1" lang="en-GB" sz="2600">
                <a:solidFill>
                  <a:srgbClr val="1C4587"/>
                </a:solidFill>
              </a:rPr>
              <a:t>Storefront Publicity</a:t>
            </a:r>
            <a:endParaRPr b="1" sz="2600">
              <a:solidFill>
                <a:srgbClr val="1C4587"/>
              </a:solidFill>
            </a:endParaRPr>
          </a:p>
          <a:p>
            <a:pPr indent="0" lvl="0" marL="0" rtl="0">
              <a:spcBef>
                <a:spcPts val="1000"/>
              </a:spcBef>
              <a:spcAft>
                <a:spcPts val="0"/>
              </a:spcAft>
              <a:buNone/>
            </a:pPr>
            <a:r>
              <a:t/>
            </a:r>
            <a:endParaRPr b="1" sz="2400">
              <a:solidFill>
                <a:srgbClr val="1C4587"/>
              </a:solidFill>
            </a:endParaRPr>
          </a:p>
        </p:txBody>
      </p:sp>
      <p:pic>
        <p:nvPicPr>
          <p:cNvPr id="498" name="Shape 498"/>
          <p:cNvPicPr preferRelativeResize="0"/>
          <p:nvPr/>
        </p:nvPicPr>
        <p:blipFill>
          <a:blip r:embed="rId3">
            <a:alphaModFix/>
          </a:blip>
          <a:stretch>
            <a:fillRect/>
          </a:stretch>
        </p:blipFill>
        <p:spPr>
          <a:xfrm>
            <a:off x="943975" y="2303275"/>
            <a:ext cx="1062743" cy="1062745"/>
          </a:xfrm>
          <a:prstGeom prst="rect">
            <a:avLst/>
          </a:prstGeom>
          <a:noFill/>
          <a:ln>
            <a:noFill/>
          </a:ln>
        </p:spPr>
      </p:pic>
      <p:pic>
        <p:nvPicPr>
          <p:cNvPr id="499" name="Shape 499"/>
          <p:cNvPicPr preferRelativeResize="0"/>
          <p:nvPr/>
        </p:nvPicPr>
        <p:blipFill>
          <a:blip r:embed="rId4">
            <a:alphaModFix/>
          </a:blip>
          <a:stretch>
            <a:fillRect/>
          </a:stretch>
        </p:blipFill>
        <p:spPr>
          <a:xfrm>
            <a:off x="2190052" y="2354900"/>
            <a:ext cx="969883" cy="969882"/>
          </a:xfrm>
          <a:prstGeom prst="rect">
            <a:avLst/>
          </a:prstGeom>
          <a:noFill/>
          <a:ln>
            <a:noFill/>
          </a:ln>
        </p:spPr>
      </p:pic>
      <p:pic>
        <p:nvPicPr>
          <p:cNvPr id="500" name="Shape 500"/>
          <p:cNvPicPr preferRelativeResize="0"/>
          <p:nvPr/>
        </p:nvPicPr>
        <p:blipFill>
          <a:blip r:embed="rId5">
            <a:alphaModFix/>
          </a:blip>
          <a:stretch>
            <a:fillRect/>
          </a:stretch>
        </p:blipFill>
        <p:spPr>
          <a:xfrm>
            <a:off x="990417" y="3465570"/>
            <a:ext cx="969881" cy="968576"/>
          </a:xfrm>
          <a:prstGeom prst="rect">
            <a:avLst/>
          </a:prstGeom>
          <a:noFill/>
          <a:ln>
            <a:noFill/>
          </a:ln>
        </p:spPr>
      </p:pic>
      <p:sp>
        <p:nvSpPr>
          <p:cNvPr id="501" name="Shape 501"/>
          <p:cNvSpPr txBox="1"/>
          <p:nvPr>
            <p:ph idx="1" type="body"/>
          </p:nvPr>
        </p:nvSpPr>
        <p:spPr>
          <a:xfrm>
            <a:off x="73375" y="5083125"/>
            <a:ext cx="4120200" cy="67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1000"/>
              </a:spcBef>
              <a:spcAft>
                <a:spcPts val="0"/>
              </a:spcAft>
              <a:buNone/>
            </a:pPr>
            <a:r>
              <a:rPr b="1" lang="en-GB" sz="2600">
                <a:solidFill>
                  <a:srgbClr val="1C4587"/>
                </a:solidFill>
              </a:rPr>
              <a:t>Digital M</a:t>
            </a:r>
            <a:r>
              <a:rPr b="1" lang="en-GB" sz="2600">
                <a:solidFill>
                  <a:srgbClr val="1C4587"/>
                </a:solidFill>
              </a:rPr>
              <a:t>arketing </a:t>
            </a:r>
            <a:endParaRPr b="1" sz="2600">
              <a:solidFill>
                <a:srgbClr val="1C4587"/>
              </a:solidFill>
            </a:endParaRPr>
          </a:p>
          <a:p>
            <a:pPr indent="0" lvl="0" marL="0" marR="0" rtl="0" algn="ctr">
              <a:lnSpc>
                <a:spcPct val="100000"/>
              </a:lnSpc>
              <a:spcBef>
                <a:spcPts val="1000"/>
              </a:spcBef>
              <a:spcAft>
                <a:spcPts val="0"/>
              </a:spcAft>
              <a:buNone/>
            </a:pPr>
            <a:r>
              <a:rPr b="1" lang="en-GB" sz="2600">
                <a:solidFill>
                  <a:srgbClr val="1C4587"/>
                </a:solidFill>
              </a:rPr>
              <a:t>Campaigns</a:t>
            </a:r>
            <a:endParaRPr sz="2600">
              <a:solidFill>
                <a:srgbClr val="1C4587"/>
              </a:solidFill>
            </a:endParaRPr>
          </a:p>
          <a:p>
            <a:pPr indent="0" lvl="0" marL="0" rtl="0" algn="ctr">
              <a:lnSpc>
                <a:spcPct val="100000"/>
              </a:lnSpc>
              <a:spcBef>
                <a:spcPts val="1000"/>
              </a:spcBef>
              <a:spcAft>
                <a:spcPts val="0"/>
              </a:spcAft>
              <a:buNone/>
            </a:pPr>
            <a:r>
              <a:t/>
            </a:r>
            <a:endParaRPr sz="2600">
              <a:solidFill>
                <a:srgbClr val="1C4587"/>
              </a:solidFill>
            </a:endParaRPr>
          </a:p>
        </p:txBody>
      </p:sp>
      <p:pic>
        <p:nvPicPr>
          <p:cNvPr id="502" name="Shape 502"/>
          <p:cNvPicPr preferRelativeResize="0"/>
          <p:nvPr/>
        </p:nvPicPr>
        <p:blipFill>
          <a:blip r:embed="rId6">
            <a:alphaModFix/>
          </a:blip>
          <a:stretch>
            <a:fillRect/>
          </a:stretch>
        </p:blipFill>
        <p:spPr>
          <a:xfrm>
            <a:off x="2190047" y="3447348"/>
            <a:ext cx="1062753" cy="1062753"/>
          </a:xfrm>
          <a:prstGeom prst="rect">
            <a:avLst/>
          </a:prstGeom>
          <a:noFill/>
          <a:ln>
            <a:noFill/>
          </a:ln>
        </p:spPr>
      </p:pic>
      <p:pic>
        <p:nvPicPr>
          <p:cNvPr id="503" name="Shape 503"/>
          <p:cNvPicPr preferRelativeResize="0"/>
          <p:nvPr/>
        </p:nvPicPr>
        <p:blipFill>
          <a:blip r:embed="rId7">
            <a:alphaModFix/>
          </a:blip>
          <a:stretch>
            <a:fillRect/>
          </a:stretch>
        </p:blipFill>
        <p:spPr>
          <a:xfrm>
            <a:off x="8785150" y="1824125"/>
            <a:ext cx="2884200" cy="2884200"/>
          </a:xfrm>
          <a:prstGeom prst="rect">
            <a:avLst/>
          </a:prstGeom>
          <a:noFill/>
          <a:ln>
            <a:noFill/>
          </a:ln>
        </p:spPr>
      </p:pic>
      <p:sp>
        <p:nvSpPr>
          <p:cNvPr id="504" name="Shape 504"/>
          <p:cNvSpPr txBox="1"/>
          <p:nvPr>
            <p:ph idx="1" type="body"/>
          </p:nvPr>
        </p:nvSpPr>
        <p:spPr>
          <a:xfrm>
            <a:off x="8167150" y="5013000"/>
            <a:ext cx="4120200" cy="1062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000"/>
              </a:spcBef>
              <a:spcAft>
                <a:spcPts val="0"/>
              </a:spcAft>
              <a:buNone/>
            </a:pPr>
            <a:r>
              <a:rPr b="1" lang="en-GB" sz="2600">
                <a:solidFill>
                  <a:srgbClr val="1C4587"/>
                </a:solidFill>
              </a:rPr>
              <a:t>Collaboration</a:t>
            </a:r>
            <a:endParaRPr sz="2600">
              <a:solidFill>
                <a:srgbClr val="1C4587"/>
              </a:solidFill>
            </a:endParaRPr>
          </a:p>
        </p:txBody>
      </p:sp>
      <p:pic>
        <p:nvPicPr>
          <p:cNvPr id="505" name="Shape 505"/>
          <p:cNvPicPr preferRelativeResize="0"/>
          <p:nvPr/>
        </p:nvPicPr>
        <p:blipFill>
          <a:blip r:embed="rId8">
            <a:alphaModFix/>
          </a:blip>
          <a:stretch>
            <a:fillRect/>
          </a:stretch>
        </p:blipFill>
        <p:spPr>
          <a:xfrm>
            <a:off x="8847950" y="4090200"/>
            <a:ext cx="2984918" cy="678300"/>
          </a:xfrm>
          <a:prstGeom prst="rect">
            <a:avLst/>
          </a:prstGeom>
          <a:noFill/>
          <a:ln>
            <a:noFill/>
          </a:ln>
        </p:spPr>
      </p:pic>
      <p:pic>
        <p:nvPicPr>
          <p:cNvPr id="506" name="Shape 506"/>
          <p:cNvPicPr preferRelativeResize="0"/>
          <p:nvPr/>
        </p:nvPicPr>
        <p:blipFill>
          <a:blip r:embed="rId9">
            <a:alphaModFix/>
          </a:blip>
          <a:stretch>
            <a:fillRect/>
          </a:stretch>
        </p:blipFill>
        <p:spPr>
          <a:xfrm>
            <a:off x="4636568" y="1543900"/>
            <a:ext cx="2721575" cy="2721575"/>
          </a:xfrm>
          <a:prstGeom prst="rect">
            <a:avLst/>
          </a:prstGeom>
          <a:noFill/>
          <a:ln>
            <a:noFill/>
          </a:ln>
        </p:spPr>
      </p:pic>
      <p:pic>
        <p:nvPicPr>
          <p:cNvPr id="507" name="Shape 507"/>
          <p:cNvPicPr preferRelativeResize="0"/>
          <p:nvPr/>
        </p:nvPicPr>
        <p:blipFill>
          <a:blip r:embed="rId10">
            <a:alphaModFix/>
          </a:blip>
          <a:stretch>
            <a:fillRect/>
          </a:stretch>
        </p:blipFill>
        <p:spPr>
          <a:xfrm>
            <a:off x="3834863" y="2488600"/>
            <a:ext cx="4324976" cy="2884200"/>
          </a:xfrm>
          <a:prstGeom prst="rect">
            <a:avLst/>
          </a:prstGeom>
          <a:noFill/>
          <a:ln>
            <a:noFill/>
          </a:ln>
        </p:spPr>
      </p:pic>
      <p:cxnSp>
        <p:nvCxnSpPr>
          <p:cNvPr id="508" name="Shape 508"/>
          <p:cNvCxnSpPr/>
          <p:nvPr/>
        </p:nvCxnSpPr>
        <p:spPr>
          <a:xfrm>
            <a:off x="3918000" y="2155275"/>
            <a:ext cx="41700" cy="3190800"/>
          </a:xfrm>
          <a:prstGeom prst="straightConnector1">
            <a:avLst/>
          </a:prstGeom>
          <a:noFill/>
          <a:ln cap="flat" cmpd="sng" w="19050">
            <a:solidFill>
              <a:srgbClr val="1C4587"/>
            </a:solidFill>
            <a:prstDash val="solid"/>
            <a:round/>
            <a:headEnd len="med" w="med" type="none"/>
            <a:tailEnd len="med" w="med" type="none"/>
          </a:ln>
        </p:spPr>
      </p:cxnSp>
      <p:cxnSp>
        <p:nvCxnSpPr>
          <p:cNvPr id="509" name="Shape 509"/>
          <p:cNvCxnSpPr/>
          <p:nvPr/>
        </p:nvCxnSpPr>
        <p:spPr>
          <a:xfrm>
            <a:off x="8167538" y="2155275"/>
            <a:ext cx="41700" cy="3190800"/>
          </a:xfrm>
          <a:prstGeom prst="straightConnector1">
            <a:avLst/>
          </a:prstGeom>
          <a:noFill/>
          <a:ln cap="flat" cmpd="sng" w="19050">
            <a:solidFill>
              <a:srgbClr val="1C4587"/>
            </a:solidFill>
            <a:prstDash val="solid"/>
            <a:round/>
            <a:headEnd len="med" w="med" type="none"/>
            <a:tailEnd len="med" w="med" type="none"/>
          </a:ln>
        </p:spPr>
      </p:cxnSp>
      <p:sp>
        <p:nvSpPr>
          <p:cNvPr id="510" name="Shape 510"/>
          <p:cNvSpPr txBox="1"/>
          <p:nvPr>
            <p:ph type="title"/>
          </p:nvPr>
        </p:nvSpPr>
        <p:spPr>
          <a:xfrm>
            <a:off x="685800" y="152400"/>
            <a:ext cx="10515600" cy="1325700"/>
          </a:xfrm>
          <a:prstGeom prst="rect">
            <a:avLst/>
          </a:prstGeom>
          <a:noFill/>
          <a:ln>
            <a:noFill/>
          </a:ln>
        </p:spPr>
        <p:txBody>
          <a:bodyPr anchorCtr="0" anchor="ctr" bIns="45700" lIns="91425" spcFirstLastPara="1" rIns="91425" wrap="square" tIns="45700">
            <a:noAutofit/>
          </a:bodyPr>
          <a:lstStyle/>
          <a:p>
            <a:pPr indent="0" lvl="0" marL="0">
              <a:spcBef>
                <a:spcPts val="0"/>
              </a:spcBef>
              <a:spcAft>
                <a:spcPts val="0"/>
              </a:spcAft>
              <a:buClr>
                <a:schemeClr val="dk1"/>
              </a:buClr>
              <a:buSzPts val="4400"/>
              <a:buFont typeface="Calibri"/>
              <a:buNone/>
            </a:pPr>
            <a:r>
              <a:rPr lang="en-GB" sz="4400">
                <a:solidFill>
                  <a:srgbClr val="1C4587"/>
                </a:solidFill>
              </a:rPr>
              <a:t>Channels</a:t>
            </a:r>
            <a:endParaRPr sz="4400">
              <a:solidFill>
                <a:srgbClr val="1C4587"/>
              </a:solidFill>
            </a:endParaRPr>
          </a:p>
          <a:p>
            <a:pPr indent="0" lvl="0" marL="0" rtl="0">
              <a:spcBef>
                <a:spcPts val="0"/>
              </a:spcBef>
              <a:spcAft>
                <a:spcPts val="0"/>
              </a:spcAft>
              <a:buClr>
                <a:schemeClr val="dk1"/>
              </a:buClr>
              <a:buSzPts val="4400"/>
              <a:buFont typeface="Calibri"/>
              <a:buNone/>
            </a:pPr>
            <a:r>
              <a:rPr lang="en-GB" sz="2800">
                <a:solidFill>
                  <a:srgbClr val="1C4587"/>
                </a:solidFill>
              </a:rPr>
              <a:t>How do we intend to reach our customer segments?</a:t>
            </a:r>
            <a:endParaRPr>
              <a:solidFill>
                <a:srgbClr val="1C4587"/>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pic>
        <p:nvPicPr>
          <p:cNvPr id="515" name="Shape 515"/>
          <p:cNvPicPr preferRelativeResize="0"/>
          <p:nvPr/>
        </p:nvPicPr>
        <p:blipFill>
          <a:blip r:embed="rId3">
            <a:alphaModFix/>
          </a:blip>
          <a:stretch>
            <a:fillRect/>
          </a:stretch>
        </p:blipFill>
        <p:spPr>
          <a:xfrm>
            <a:off x="855491" y="3198465"/>
            <a:ext cx="821362" cy="821362"/>
          </a:xfrm>
          <a:prstGeom prst="rect">
            <a:avLst/>
          </a:prstGeom>
          <a:noFill/>
          <a:ln>
            <a:noFill/>
          </a:ln>
        </p:spPr>
      </p:pic>
      <p:pic>
        <p:nvPicPr>
          <p:cNvPr id="516" name="Shape 516"/>
          <p:cNvPicPr preferRelativeResize="0"/>
          <p:nvPr/>
        </p:nvPicPr>
        <p:blipFill>
          <a:blip r:embed="rId4">
            <a:alphaModFix/>
          </a:blip>
          <a:stretch>
            <a:fillRect/>
          </a:stretch>
        </p:blipFill>
        <p:spPr>
          <a:xfrm>
            <a:off x="829850" y="4756662"/>
            <a:ext cx="872649" cy="872652"/>
          </a:xfrm>
          <a:prstGeom prst="rect">
            <a:avLst/>
          </a:prstGeom>
          <a:noFill/>
          <a:ln>
            <a:noFill/>
          </a:ln>
        </p:spPr>
      </p:pic>
      <p:pic>
        <p:nvPicPr>
          <p:cNvPr descr="Image result for merchants icon" id="517" name="Shape 517"/>
          <p:cNvPicPr preferRelativeResize="0"/>
          <p:nvPr/>
        </p:nvPicPr>
        <p:blipFill>
          <a:blip r:embed="rId5">
            <a:alphaModFix/>
          </a:blip>
          <a:stretch>
            <a:fillRect/>
          </a:stretch>
        </p:blipFill>
        <p:spPr>
          <a:xfrm>
            <a:off x="4531050" y="3254305"/>
            <a:ext cx="821361" cy="821363"/>
          </a:xfrm>
          <a:prstGeom prst="rect">
            <a:avLst/>
          </a:prstGeom>
          <a:noFill/>
          <a:ln>
            <a:noFill/>
          </a:ln>
        </p:spPr>
      </p:pic>
      <p:pic>
        <p:nvPicPr>
          <p:cNvPr id="518" name="Shape 518"/>
          <p:cNvPicPr preferRelativeResize="0"/>
          <p:nvPr/>
        </p:nvPicPr>
        <p:blipFill>
          <a:blip r:embed="rId6">
            <a:alphaModFix/>
          </a:blip>
          <a:stretch>
            <a:fillRect/>
          </a:stretch>
        </p:blipFill>
        <p:spPr>
          <a:xfrm>
            <a:off x="4357330" y="4730147"/>
            <a:ext cx="1168792" cy="822971"/>
          </a:xfrm>
          <a:prstGeom prst="rect">
            <a:avLst/>
          </a:prstGeom>
          <a:noFill/>
          <a:ln>
            <a:noFill/>
          </a:ln>
        </p:spPr>
      </p:pic>
      <p:pic>
        <p:nvPicPr>
          <p:cNvPr descr="Image result for revenue icon" id="519" name="Shape 519"/>
          <p:cNvPicPr preferRelativeResize="0"/>
          <p:nvPr/>
        </p:nvPicPr>
        <p:blipFill>
          <a:blip r:embed="rId7">
            <a:alphaModFix/>
          </a:blip>
          <a:stretch>
            <a:fillRect/>
          </a:stretch>
        </p:blipFill>
        <p:spPr>
          <a:xfrm>
            <a:off x="8505021" y="3344701"/>
            <a:ext cx="775541" cy="713385"/>
          </a:xfrm>
          <a:prstGeom prst="rect">
            <a:avLst/>
          </a:prstGeom>
          <a:noFill/>
          <a:ln>
            <a:noFill/>
          </a:ln>
        </p:spPr>
      </p:pic>
      <p:pic>
        <p:nvPicPr>
          <p:cNvPr id="520" name="Shape 520"/>
          <p:cNvPicPr preferRelativeResize="0"/>
          <p:nvPr/>
        </p:nvPicPr>
        <p:blipFill rotWithShape="1">
          <a:blip r:embed="rId8">
            <a:alphaModFix/>
          </a:blip>
          <a:srcRect b="0" l="0" r="18374" t="0"/>
          <a:stretch/>
        </p:blipFill>
        <p:spPr>
          <a:xfrm>
            <a:off x="8482115" y="4797703"/>
            <a:ext cx="821361" cy="840247"/>
          </a:xfrm>
          <a:prstGeom prst="rect">
            <a:avLst/>
          </a:prstGeom>
          <a:noFill/>
          <a:ln>
            <a:noFill/>
          </a:ln>
        </p:spPr>
      </p:pic>
      <p:sp>
        <p:nvSpPr>
          <p:cNvPr id="521" name="Shape 521"/>
          <p:cNvSpPr txBox="1"/>
          <p:nvPr/>
        </p:nvSpPr>
        <p:spPr>
          <a:xfrm>
            <a:off x="1882875" y="4542925"/>
            <a:ext cx="2229300" cy="785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2000">
                <a:latin typeface="Calibri"/>
                <a:ea typeface="Calibri"/>
                <a:cs typeface="Calibri"/>
                <a:sym typeface="Calibri"/>
              </a:rPr>
              <a:t>17,000</a:t>
            </a:r>
            <a:endParaRPr sz="2000">
              <a:latin typeface="Calibri"/>
              <a:ea typeface="Calibri"/>
              <a:cs typeface="Calibri"/>
              <a:sym typeface="Calibri"/>
            </a:endParaRPr>
          </a:p>
          <a:p>
            <a:pPr indent="0" lvl="0" marL="0">
              <a:spcBef>
                <a:spcPts val="0"/>
              </a:spcBef>
              <a:spcAft>
                <a:spcPts val="0"/>
              </a:spcAft>
              <a:buNone/>
            </a:pPr>
            <a:r>
              <a:rPr lang="en-GB" sz="2000">
                <a:latin typeface="Calibri"/>
                <a:ea typeface="Calibri"/>
                <a:cs typeface="Calibri"/>
                <a:sym typeface="Calibri"/>
              </a:rPr>
              <a:t>Active Users</a:t>
            </a:r>
            <a:endParaRPr sz="2000">
              <a:latin typeface="Calibri"/>
              <a:ea typeface="Calibri"/>
              <a:cs typeface="Calibri"/>
              <a:sym typeface="Calibri"/>
            </a:endParaRPr>
          </a:p>
          <a:p>
            <a:pPr indent="0" lvl="0" marL="0">
              <a:spcBef>
                <a:spcPts val="0"/>
              </a:spcBef>
              <a:spcAft>
                <a:spcPts val="0"/>
              </a:spcAft>
              <a:buNone/>
            </a:pPr>
            <a:r>
              <a:t/>
            </a:r>
            <a:endParaRPr sz="2000">
              <a:latin typeface="Calibri"/>
              <a:ea typeface="Calibri"/>
              <a:cs typeface="Calibri"/>
              <a:sym typeface="Calibri"/>
            </a:endParaRPr>
          </a:p>
        </p:txBody>
      </p:sp>
      <p:sp>
        <p:nvSpPr>
          <p:cNvPr id="522" name="Shape 522"/>
          <p:cNvSpPr txBox="1"/>
          <p:nvPr/>
        </p:nvSpPr>
        <p:spPr>
          <a:xfrm>
            <a:off x="1882881" y="3153675"/>
            <a:ext cx="1911600" cy="78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000">
                <a:latin typeface="Calibri"/>
                <a:ea typeface="Calibri"/>
                <a:cs typeface="Calibri"/>
                <a:sym typeface="Calibri"/>
              </a:rPr>
              <a:t>50,000 </a:t>
            </a:r>
            <a:r>
              <a:rPr lang="en-GB" sz="2000">
                <a:latin typeface="Calibri"/>
                <a:ea typeface="Calibri"/>
                <a:cs typeface="Calibri"/>
                <a:sym typeface="Calibri"/>
              </a:rPr>
              <a:t>App Downloads</a:t>
            </a:r>
            <a:endParaRPr sz="2000">
              <a:latin typeface="Calibri"/>
              <a:ea typeface="Calibri"/>
              <a:cs typeface="Calibri"/>
              <a:sym typeface="Calibri"/>
            </a:endParaRPr>
          </a:p>
        </p:txBody>
      </p:sp>
      <p:sp>
        <p:nvSpPr>
          <p:cNvPr id="523" name="Shape 523"/>
          <p:cNvSpPr txBox="1"/>
          <p:nvPr/>
        </p:nvSpPr>
        <p:spPr>
          <a:xfrm>
            <a:off x="5653789" y="3264750"/>
            <a:ext cx="1911600" cy="78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000">
                <a:latin typeface="Calibri"/>
                <a:ea typeface="Calibri"/>
                <a:cs typeface="Calibri"/>
                <a:sym typeface="Calibri"/>
              </a:rPr>
              <a:t>100 Merchants Onboarded</a:t>
            </a:r>
            <a:endParaRPr sz="2000">
              <a:latin typeface="Calibri"/>
              <a:ea typeface="Calibri"/>
              <a:cs typeface="Calibri"/>
              <a:sym typeface="Calibri"/>
            </a:endParaRPr>
          </a:p>
          <a:p>
            <a:pPr indent="0" lvl="0" marL="0" rtl="0">
              <a:spcBef>
                <a:spcPts val="0"/>
              </a:spcBef>
              <a:spcAft>
                <a:spcPts val="0"/>
              </a:spcAft>
              <a:buNone/>
            </a:pPr>
            <a:r>
              <a:t/>
            </a:r>
            <a:endParaRPr sz="2000">
              <a:latin typeface="Calibri"/>
              <a:ea typeface="Calibri"/>
              <a:cs typeface="Calibri"/>
              <a:sym typeface="Calibri"/>
            </a:endParaRPr>
          </a:p>
        </p:txBody>
      </p:sp>
      <p:sp>
        <p:nvSpPr>
          <p:cNvPr id="524" name="Shape 524"/>
          <p:cNvSpPr txBox="1"/>
          <p:nvPr/>
        </p:nvSpPr>
        <p:spPr>
          <a:xfrm>
            <a:off x="5653794" y="4812763"/>
            <a:ext cx="1911600" cy="78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000">
                <a:latin typeface="Calibri"/>
                <a:ea typeface="Calibri"/>
                <a:cs typeface="Calibri"/>
                <a:sym typeface="Calibri"/>
              </a:rPr>
              <a:t>Conversion rate of merchants</a:t>
            </a:r>
            <a:endParaRPr sz="2000">
              <a:latin typeface="Calibri"/>
              <a:ea typeface="Calibri"/>
              <a:cs typeface="Calibri"/>
              <a:sym typeface="Calibri"/>
            </a:endParaRPr>
          </a:p>
          <a:p>
            <a:pPr indent="0" lvl="0" marL="0" rtl="0">
              <a:spcBef>
                <a:spcPts val="0"/>
              </a:spcBef>
              <a:spcAft>
                <a:spcPts val="0"/>
              </a:spcAft>
              <a:buNone/>
            </a:pPr>
            <a:r>
              <a:t/>
            </a:r>
            <a:endParaRPr sz="2000">
              <a:latin typeface="Calibri"/>
              <a:ea typeface="Calibri"/>
              <a:cs typeface="Calibri"/>
              <a:sym typeface="Calibri"/>
            </a:endParaRPr>
          </a:p>
        </p:txBody>
      </p:sp>
      <p:sp>
        <p:nvSpPr>
          <p:cNvPr id="525" name="Shape 525"/>
          <p:cNvSpPr txBox="1"/>
          <p:nvPr/>
        </p:nvSpPr>
        <p:spPr>
          <a:xfrm>
            <a:off x="9559176" y="3340950"/>
            <a:ext cx="2362200" cy="78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000">
                <a:latin typeface="Calibri"/>
                <a:ea typeface="Calibri"/>
                <a:cs typeface="Calibri"/>
                <a:sym typeface="Calibri"/>
              </a:rPr>
              <a:t>80% of Food Waste Redistributed</a:t>
            </a:r>
            <a:endParaRPr sz="2000">
              <a:latin typeface="Calibri"/>
              <a:ea typeface="Calibri"/>
              <a:cs typeface="Calibri"/>
              <a:sym typeface="Calibri"/>
            </a:endParaRPr>
          </a:p>
          <a:p>
            <a:pPr indent="0" lvl="0" marL="0" rtl="0">
              <a:spcBef>
                <a:spcPts val="0"/>
              </a:spcBef>
              <a:spcAft>
                <a:spcPts val="0"/>
              </a:spcAft>
              <a:buNone/>
            </a:pPr>
            <a:r>
              <a:t/>
            </a:r>
            <a:endParaRPr sz="2000">
              <a:latin typeface="Calibri"/>
              <a:ea typeface="Calibri"/>
              <a:cs typeface="Calibri"/>
              <a:sym typeface="Calibri"/>
            </a:endParaRPr>
          </a:p>
        </p:txBody>
      </p:sp>
      <p:sp>
        <p:nvSpPr>
          <p:cNvPr id="526" name="Shape 526"/>
          <p:cNvSpPr txBox="1"/>
          <p:nvPr/>
        </p:nvSpPr>
        <p:spPr>
          <a:xfrm>
            <a:off x="9559172" y="4847719"/>
            <a:ext cx="1911600" cy="78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000">
                <a:latin typeface="Calibri"/>
                <a:ea typeface="Calibri"/>
                <a:cs typeface="Calibri"/>
                <a:sym typeface="Calibri"/>
              </a:rPr>
              <a:t>Sustainable Food Waste Management</a:t>
            </a:r>
            <a:endParaRPr sz="2000">
              <a:latin typeface="Calibri"/>
              <a:ea typeface="Calibri"/>
              <a:cs typeface="Calibri"/>
              <a:sym typeface="Calibri"/>
            </a:endParaRPr>
          </a:p>
          <a:p>
            <a:pPr indent="0" lvl="0" marL="0" rtl="0">
              <a:spcBef>
                <a:spcPts val="0"/>
              </a:spcBef>
              <a:spcAft>
                <a:spcPts val="0"/>
              </a:spcAft>
              <a:buNone/>
            </a:pPr>
            <a:r>
              <a:t/>
            </a:r>
            <a:endParaRPr sz="2000">
              <a:latin typeface="Calibri"/>
              <a:ea typeface="Calibri"/>
              <a:cs typeface="Calibri"/>
              <a:sym typeface="Calibri"/>
            </a:endParaRPr>
          </a:p>
        </p:txBody>
      </p:sp>
      <p:sp>
        <p:nvSpPr>
          <p:cNvPr id="527" name="Shape 527"/>
          <p:cNvSpPr/>
          <p:nvPr/>
        </p:nvSpPr>
        <p:spPr>
          <a:xfrm>
            <a:off x="1086550" y="2021875"/>
            <a:ext cx="2362200" cy="725700"/>
          </a:xfrm>
          <a:prstGeom prst="homePlate">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400">
                <a:solidFill>
                  <a:srgbClr val="1C4587"/>
                </a:solidFill>
              </a:rPr>
              <a:t>Consumers</a:t>
            </a:r>
            <a:endParaRPr/>
          </a:p>
        </p:txBody>
      </p:sp>
      <p:sp>
        <p:nvSpPr>
          <p:cNvPr id="528" name="Shape 528"/>
          <p:cNvSpPr/>
          <p:nvPr/>
        </p:nvSpPr>
        <p:spPr>
          <a:xfrm>
            <a:off x="5037138" y="2021875"/>
            <a:ext cx="2362200" cy="725700"/>
          </a:xfrm>
          <a:prstGeom prst="homePlate">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400">
                <a:solidFill>
                  <a:srgbClr val="1C4587"/>
                </a:solidFill>
              </a:rPr>
              <a:t>Vendors</a:t>
            </a:r>
            <a:endParaRPr/>
          </a:p>
        </p:txBody>
      </p:sp>
      <p:sp>
        <p:nvSpPr>
          <p:cNvPr id="529" name="Shape 529"/>
          <p:cNvSpPr/>
          <p:nvPr/>
        </p:nvSpPr>
        <p:spPr>
          <a:xfrm>
            <a:off x="9063925" y="1945675"/>
            <a:ext cx="2362200" cy="725700"/>
          </a:xfrm>
          <a:prstGeom prst="homePlate">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400">
                <a:solidFill>
                  <a:srgbClr val="1C4587"/>
                </a:solidFill>
              </a:rPr>
              <a:t>Sustainability</a:t>
            </a:r>
            <a:endParaRPr/>
          </a:p>
        </p:txBody>
      </p:sp>
      <p:cxnSp>
        <p:nvCxnSpPr>
          <p:cNvPr id="530" name="Shape 530"/>
          <p:cNvCxnSpPr/>
          <p:nvPr/>
        </p:nvCxnSpPr>
        <p:spPr>
          <a:xfrm>
            <a:off x="4070400" y="2841075"/>
            <a:ext cx="41700" cy="3190800"/>
          </a:xfrm>
          <a:prstGeom prst="straightConnector1">
            <a:avLst/>
          </a:prstGeom>
          <a:noFill/>
          <a:ln cap="flat" cmpd="sng" w="19050">
            <a:solidFill>
              <a:srgbClr val="1C4587"/>
            </a:solidFill>
            <a:prstDash val="solid"/>
            <a:round/>
            <a:headEnd len="med" w="med" type="none"/>
            <a:tailEnd len="med" w="med" type="none"/>
          </a:ln>
        </p:spPr>
      </p:cxnSp>
      <p:cxnSp>
        <p:nvCxnSpPr>
          <p:cNvPr id="531" name="Shape 531"/>
          <p:cNvCxnSpPr/>
          <p:nvPr/>
        </p:nvCxnSpPr>
        <p:spPr>
          <a:xfrm>
            <a:off x="8167538" y="2841075"/>
            <a:ext cx="41700" cy="3190800"/>
          </a:xfrm>
          <a:prstGeom prst="straightConnector1">
            <a:avLst/>
          </a:prstGeom>
          <a:noFill/>
          <a:ln cap="flat" cmpd="sng" w="19050">
            <a:solidFill>
              <a:srgbClr val="1C4587"/>
            </a:solidFill>
            <a:prstDash val="solid"/>
            <a:round/>
            <a:headEnd len="med" w="med" type="none"/>
            <a:tailEnd len="med" w="med" type="none"/>
          </a:ln>
        </p:spPr>
      </p:cxnSp>
      <p:sp>
        <p:nvSpPr>
          <p:cNvPr id="532" name="Shape 532"/>
          <p:cNvSpPr txBox="1"/>
          <p:nvPr>
            <p:ph type="title"/>
          </p:nvPr>
        </p:nvSpPr>
        <p:spPr>
          <a:xfrm>
            <a:off x="685800" y="152400"/>
            <a:ext cx="10515600" cy="1325700"/>
          </a:xfrm>
          <a:prstGeom prst="rect">
            <a:avLst/>
          </a:prstGeom>
          <a:noFill/>
          <a:ln>
            <a:noFill/>
          </a:ln>
        </p:spPr>
        <p:txBody>
          <a:bodyPr anchorCtr="0" anchor="ctr" bIns="45700" lIns="91425" spcFirstLastPara="1" rIns="91425" wrap="square" tIns="45700">
            <a:noAutofit/>
          </a:bodyPr>
          <a:lstStyle/>
          <a:p>
            <a:pPr indent="0" lvl="0" marL="0">
              <a:spcBef>
                <a:spcPts val="0"/>
              </a:spcBef>
              <a:spcAft>
                <a:spcPts val="0"/>
              </a:spcAft>
              <a:buClr>
                <a:schemeClr val="dk1"/>
              </a:buClr>
              <a:buSzPts val="4400"/>
              <a:buFont typeface="Calibri"/>
              <a:buNone/>
            </a:pPr>
            <a:r>
              <a:rPr lang="en-GB">
                <a:solidFill>
                  <a:srgbClr val="1C4587"/>
                </a:solidFill>
              </a:rPr>
              <a:t>Key metrics</a:t>
            </a:r>
            <a:endParaRPr>
              <a:solidFill>
                <a:srgbClr val="1C4587"/>
              </a:solidFill>
            </a:endParaRPr>
          </a:p>
          <a:p>
            <a:pPr indent="0" lvl="0" marL="0" rtl="0">
              <a:spcBef>
                <a:spcPts val="0"/>
              </a:spcBef>
              <a:spcAft>
                <a:spcPts val="0"/>
              </a:spcAft>
              <a:buClr>
                <a:schemeClr val="dk1"/>
              </a:buClr>
              <a:buSzPts val="4400"/>
              <a:buFont typeface="Calibri"/>
              <a:buNone/>
            </a:pPr>
            <a:r>
              <a:rPr lang="en-GB" sz="2800">
                <a:solidFill>
                  <a:srgbClr val="1C4587"/>
                </a:solidFill>
              </a:rPr>
              <a:t>How to determine our success?</a:t>
            </a:r>
            <a:endParaRPr>
              <a:solidFill>
                <a:srgbClr val="1C4587"/>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grpSp>
        <p:nvGrpSpPr>
          <p:cNvPr id="242" name="Shape 242"/>
          <p:cNvGrpSpPr/>
          <p:nvPr/>
        </p:nvGrpSpPr>
        <p:grpSpPr>
          <a:xfrm>
            <a:off x="1039376" y="1554300"/>
            <a:ext cx="2143228" cy="2512649"/>
            <a:chOff x="755550" y="1878675"/>
            <a:chExt cx="2755500" cy="3230456"/>
          </a:xfrm>
        </p:grpSpPr>
        <p:pic>
          <p:nvPicPr>
            <p:cNvPr id="243" name="Shape 243"/>
            <p:cNvPicPr preferRelativeResize="0"/>
            <p:nvPr/>
          </p:nvPicPr>
          <p:blipFill rotWithShape="1">
            <a:blip r:embed="rId3">
              <a:alphaModFix/>
            </a:blip>
            <a:srcRect b="15708" l="0" r="0" t="16928"/>
            <a:stretch/>
          </p:blipFill>
          <p:spPr>
            <a:xfrm>
              <a:off x="1130550" y="1878675"/>
              <a:ext cx="2005500" cy="1986000"/>
            </a:xfrm>
            <a:prstGeom prst="flowChartConnector">
              <a:avLst/>
            </a:prstGeom>
            <a:noFill/>
            <a:ln>
              <a:noFill/>
            </a:ln>
            <a:effectLst>
              <a:outerShdw blurRad="57150" rotWithShape="0" algn="bl" dir="5400000" dist="19050">
                <a:srgbClr val="000000">
                  <a:alpha val="50000"/>
                </a:srgbClr>
              </a:outerShdw>
            </a:effectLst>
          </p:spPr>
        </p:pic>
        <p:grpSp>
          <p:nvGrpSpPr>
            <p:cNvPr id="244" name="Shape 244"/>
            <p:cNvGrpSpPr/>
            <p:nvPr/>
          </p:nvGrpSpPr>
          <p:grpSpPr>
            <a:xfrm>
              <a:off x="755550" y="4029531"/>
              <a:ext cx="2755500" cy="1079600"/>
              <a:chOff x="755550" y="4029531"/>
              <a:chExt cx="2755500" cy="1079600"/>
            </a:xfrm>
          </p:grpSpPr>
          <p:sp>
            <p:nvSpPr>
              <p:cNvPr id="245" name="Shape 245"/>
              <p:cNvSpPr txBox="1"/>
              <p:nvPr/>
            </p:nvSpPr>
            <p:spPr>
              <a:xfrm>
                <a:off x="1379250" y="4029531"/>
                <a:ext cx="1508100" cy="6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Calibri"/>
                    <a:ea typeface="Calibri"/>
                    <a:cs typeface="Calibri"/>
                    <a:sym typeface="Calibri"/>
                  </a:rPr>
                  <a:t>Judy Ong</a:t>
                </a:r>
                <a:endParaRPr sz="1800">
                  <a:latin typeface="Calibri"/>
                  <a:ea typeface="Calibri"/>
                  <a:cs typeface="Calibri"/>
                  <a:sym typeface="Calibri"/>
                </a:endParaRPr>
              </a:p>
            </p:txBody>
          </p:sp>
          <p:sp>
            <p:nvSpPr>
              <p:cNvPr id="246" name="Shape 246"/>
              <p:cNvSpPr txBox="1"/>
              <p:nvPr/>
            </p:nvSpPr>
            <p:spPr>
              <a:xfrm>
                <a:off x="755550" y="4505831"/>
                <a:ext cx="2755500" cy="6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1800">
                    <a:latin typeface="Calibri"/>
                    <a:ea typeface="Calibri"/>
                    <a:cs typeface="Calibri"/>
                    <a:sym typeface="Calibri"/>
                  </a:rPr>
                  <a:t>Digital Marketing</a:t>
                </a:r>
                <a:endParaRPr i="1" sz="1800">
                  <a:latin typeface="Calibri"/>
                  <a:ea typeface="Calibri"/>
                  <a:cs typeface="Calibri"/>
                  <a:sym typeface="Calibri"/>
                </a:endParaRPr>
              </a:p>
            </p:txBody>
          </p:sp>
        </p:grpSp>
      </p:grpSp>
      <p:grpSp>
        <p:nvGrpSpPr>
          <p:cNvPr id="247" name="Shape 247"/>
          <p:cNvGrpSpPr/>
          <p:nvPr/>
        </p:nvGrpSpPr>
        <p:grpSpPr>
          <a:xfrm>
            <a:off x="3576674" y="1569117"/>
            <a:ext cx="2143345" cy="2497832"/>
            <a:chOff x="3359050" y="1897725"/>
            <a:chExt cx="2755650" cy="3211406"/>
          </a:xfrm>
        </p:grpSpPr>
        <p:pic>
          <p:nvPicPr>
            <p:cNvPr id="248" name="Shape 248"/>
            <p:cNvPicPr preferRelativeResize="0"/>
            <p:nvPr/>
          </p:nvPicPr>
          <p:blipFill rotWithShape="1">
            <a:blip r:embed="rId4">
              <a:alphaModFix/>
            </a:blip>
            <a:srcRect b="612" l="32981" r="16208" t="602"/>
            <a:stretch/>
          </p:blipFill>
          <p:spPr>
            <a:xfrm>
              <a:off x="3772300" y="1897725"/>
              <a:ext cx="1929000" cy="2030100"/>
            </a:xfrm>
            <a:prstGeom prst="ellipse">
              <a:avLst/>
            </a:prstGeom>
            <a:noFill/>
            <a:ln>
              <a:noFill/>
            </a:ln>
            <a:effectLst>
              <a:outerShdw blurRad="57150" rotWithShape="0" algn="bl" dir="5400000" dist="19050">
                <a:srgbClr val="000000">
                  <a:alpha val="50000"/>
                </a:srgbClr>
              </a:outerShdw>
            </a:effectLst>
          </p:spPr>
        </p:pic>
        <p:grpSp>
          <p:nvGrpSpPr>
            <p:cNvPr id="249" name="Shape 249"/>
            <p:cNvGrpSpPr/>
            <p:nvPr/>
          </p:nvGrpSpPr>
          <p:grpSpPr>
            <a:xfrm>
              <a:off x="3359050" y="4029531"/>
              <a:ext cx="2755650" cy="1079600"/>
              <a:chOff x="3359050" y="4105731"/>
              <a:chExt cx="2755650" cy="1079600"/>
            </a:xfrm>
          </p:grpSpPr>
          <p:sp>
            <p:nvSpPr>
              <p:cNvPr id="250" name="Shape 250"/>
              <p:cNvSpPr txBox="1"/>
              <p:nvPr/>
            </p:nvSpPr>
            <p:spPr>
              <a:xfrm>
                <a:off x="3359050" y="4582031"/>
                <a:ext cx="2755500" cy="6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1800">
                    <a:latin typeface="Calibri"/>
                    <a:ea typeface="Calibri"/>
                    <a:cs typeface="Calibri"/>
                    <a:sym typeface="Calibri"/>
                  </a:rPr>
                  <a:t>Graphic Designer</a:t>
                </a:r>
                <a:endParaRPr i="1" sz="1800">
                  <a:latin typeface="Calibri"/>
                  <a:ea typeface="Calibri"/>
                  <a:cs typeface="Calibri"/>
                  <a:sym typeface="Calibri"/>
                </a:endParaRPr>
              </a:p>
            </p:txBody>
          </p:sp>
          <p:sp>
            <p:nvSpPr>
              <p:cNvPr id="251" name="Shape 251"/>
              <p:cNvSpPr txBox="1"/>
              <p:nvPr/>
            </p:nvSpPr>
            <p:spPr>
              <a:xfrm>
                <a:off x="3359200" y="4105731"/>
                <a:ext cx="2755500" cy="6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Calibri"/>
                    <a:ea typeface="Calibri"/>
                    <a:cs typeface="Calibri"/>
                    <a:sym typeface="Calibri"/>
                  </a:rPr>
                  <a:t>Matthew Wong</a:t>
                </a:r>
                <a:endParaRPr sz="1800">
                  <a:latin typeface="Calibri"/>
                  <a:ea typeface="Calibri"/>
                  <a:cs typeface="Calibri"/>
                  <a:sym typeface="Calibri"/>
                </a:endParaRPr>
              </a:p>
            </p:txBody>
          </p:sp>
        </p:grpSp>
      </p:grpSp>
      <p:grpSp>
        <p:nvGrpSpPr>
          <p:cNvPr id="252" name="Shape 252"/>
          <p:cNvGrpSpPr/>
          <p:nvPr/>
        </p:nvGrpSpPr>
        <p:grpSpPr>
          <a:xfrm>
            <a:off x="5930376" y="4143144"/>
            <a:ext cx="2421136" cy="2562817"/>
            <a:chOff x="9754700" y="1973925"/>
            <a:chExt cx="3112800" cy="3294956"/>
          </a:xfrm>
        </p:grpSpPr>
        <p:pic>
          <p:nvPicPr>
            <p:cNvPr id="253" name="Shape 253"/>
            <p:cNvPicPr preferRelativeResize="0"/>
            <p:nvPr/>
          </p:nvPicPr>
          <p:blipFill rotWithShape="1">
            <a:blip r:embed="rId5">
              <a:alphaModFix/>
            </a:blip>
            <a:srcRect b="0" l="2489" r="2489" t="0"/>
            <a:stretch/>
          </p:blipFill>
          <p:spPr>
            <a:xfrm>
              <a:off x="10346600" y="1973925"/>
              <a:ext cx="1929000" cy="2030100"/>
            </a:xfrm>
            <a:prstGeom prst="ellipse">
              <a:avLst/>
            </a:prstGeom>
            <a:noFill/>
            <a:ln>
              <a:noFill/>
            </a:ln>
            <a:effectLst>
              <a:outerShdw blurRad="57150" rotWithShape="0" algn="bl" dir="5400000" dist="19050">
                <a:srgbClr val="000000">
                  <a:alpha val="50000"/>
                </a:srgbClr>
              </a:outerShdw>
            </a:effectLst>
          </p:spPr>
        </p:pic>
        <p:grpSp>
          <p:nvGrpSpPr>
            <p:cNvPr id="254" name="Shape 254"/>
            <p:cNvGrpSpPr/>
            <p:nvPr/>
          </p:nvGrpSpPr>
          <p:grpSpPr>
            <a:xfrm>
              <a:off x="9754700" y="4189281"/>
              <a:ext cx="3112800" cy="1079600"/>
              <a:chOff x="9754700" y="4189281"/>
              <a:chExt cx="3112800" cy="1079600"/>
            </a:xfrm>
          </p:grpSpPr>
          <p:sp>
            <p:nvSpPr>
              <p:cNvPr id="255" name="Shape 255"/>
              <p:cNvSpPr txBox="1"/>
              <p:nvPr/>
            </p:nvSpPr>
            <p:spPr>
              <a:xfrm>
                <a:off x="9754700" y="4665581"/>
                <a:ext cx="3112800" cy="6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1800">
                    <a:latin typeface="Calibri"/>
                    <a:ea typeface="Calibri"/>
                    <a:cs typeface="Calibri"/>
                    <a:sym typeface="Calibri"/>
                  </a:rPr>
                  <a:t>Business Development</a:t>
                </a:r>
                <a:endParaRPr i="1" sz="1800">
                  <a:latin typeface="Calibri"/>
                  <a:ea typeface="Calibri"/>
                  <a:cs typeface="Calibri"/>
                  <a:sym typeface="Calibri"/>
                </a:endParaRPr>
              </a:p>
            </p:txBody>
          </p:sp>
          <p:sp>
            <p:nvSpPr>
              <p:cNvPr id="256" name="Shape 256"/>
              <p:cNvSpPr txBox="1"/>
              <p:nvPr/>
            </p:nvSpPr>
            <p:spPr>
              <a:xfrm>
                <a:off x="10170350" y="4189281"/>
                <a:ext cx="2281500" cy="6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Calibri"/>
                    <a:ea typeface="Calibri"/>
                    <a:cs typeface="Calibri"/>
                    <a:sym typeface="Calibri"/>
                  </a:rPr>
                  <a:t>Wei Chuen Kum</a:t>
                </a:r>
                <a:endParaRPr sz="1800">
                  <a:latin typeface="Calibri"/>
                  <a:ea typeface="Calibri"/>
                  <a:cs typeface="Calibri"/>
                  <a:sym typeface="Calibri"/>
                </a:endParaRPr>
              </a:p>
            </p:txBody>
          </p:sp>
        </p:grpSp>
      </p:grpSp>
      <p:grpSp>
        <p:nvGrpSpPr>
          <p:cNvPr id="257" name="Shape 257"/>
          <p:cNvGrpSpPr/>
          <p:nvPr/>
        </p:nvGrpSpPr>
        <p:grpSpPr>
          <a:xfrm>
            <a:off x="6069330" y="1556458"/>
            <a:ext cx="2143228" cy="2523149"/>
            <a:chOff x="5969825" y="1288125"/>
            <a:chExt cx="2755500" cy="3243956"/>
          </a:xfrm>
        </p:grpSpPr>
        <p:pic>
          <p:nvPicPr>
            <p:cNvPr id="258" name="Shape 258"/>
            <p:cNvPicPr preferRelativeResize="0"/>
            <p:nvPr/>
          </p:nvPicPr>
          <p:blipFill rotWithShape="1">
            <a:blip r:embed="rId6">
              <a:alphaModFix/>
            </a:blip>
            <a:srcRect b="32390" l="21054" r="23007" t="25345"/>
            <a:stretch/>
          </p:blipFill>
          <p:spPr>
            <a:xfrm>
              <a:off x="6327725" y="1288125"/>
              <a:ext cx="2039700" cy="2055300"/>
            </a:xfrm>
            <a:prstGeom prst="ellipse">
              <a:avLst/>
            </a:prstGeom>
            <a:noFill/>
            <a:ln>
              <a:noFill/>
            </a:ln>
            <a:effectLst>
              <a:outerShdw blurRad="57150" rotWithShape="0" algn="bl" dir="5400000" dist="19050">
                <a:srgbClr val="000000">
                  <a:alpha val="50000"/>
                </a:srgbClr>
              </a:outerShdw>
            </a:effectLst>
          </p:spPr>
        </p:pic>
        <p:grpSp>
          <p:nvGrpSpPr>
            <p:cNvPr id="259" name="Shape 259"/>
            <p:cNvGrpSpPr/>
            <p:nvPr/>
          </p:nvGrpSpPr>
          <p:grpSpPr>
            <a:xfrm>
              <a:off x="5969825" y="3452481"/>
              <a:ext cx="2755500" cy="1079600"/>
              <a:chOff x="3359050" y="4029531"/>
              <a:chExt cx="2755500" cy="1079600"/>
            </a:xfrm>
          </p:grpSpPr>
          <p:sp>
            <p:nvSpPr>
              <p:cNvPr id="260" name="Shape 260"/>
              <p:cNvSpPr txBox="1"/>
              <p:nvPr/>
            </p:nvSpPr>
            <p:spPr>
              <a:xfrm>
                <a:off x="3359050" y="4505831"/>
                <a:ext cx="2755500" cy="6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1800">
                    <a:latin typeface="Calibri"/>
                    <a:ea typeface="Calibri"/>
                    <a:cs typeface="Calibri"/>
                    <a:sym typeface="Calibri"/>
                  </a:rPr>
                  <a:t>Developer</a:t>
                </a:r>
                <a:endParaRPr i="1" sz="1800">
                  <a:latin typeface="Calibri"/>
                  <a:ea typeface="Calibri"/>
                  <a:cs typeface="Calibri"/>
                  <a:sym typeface="Calibri"/>
                </a:endParaRPr>
              </a:p>
            </p:txBody>
          </p:sp>
          <p:sp>
            <p:nvSpPr>
              <p:cNvPr id="261" name="Shape 261"/>
              <p:cNvSpPr txBox="1"/>
              <p:nvPr/>
            </p:nvSpPr>
            <p:spPr>
              <a:xfrm>
                <a:off x="3681100" y="4029531"/>
                <a:ext cx="2111400" cy="6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Calibri"/>
                    <a:ea typeface="Calibri"/>
                    <a:cs typeface="Calibri"/>
                    <a:sym typeface="Calibri"/>
                  </a:rPr>
                  <a:t>Akshaya</a:t>
                </a:r>
                <a:endParaRPr sz="1800">
                  <a:latin typeface="Calibri"/>
                  <a:ea typeface="Calibri"/>
                  <a:cs typeface="Calibri"/>
                  <a:sym typeface="Calibri"/>
                </a:endParaRPr>
              </a:p>
            </p:txBody>
          </p:sp>
        </p:grpSp>
      </p:grpSp>
      <p:grpSp>
        <p:nvGrpSpPr>
          <p:cNvPr id="262" name="Shape 262"/>
          <p:cNvGrpSpPr/>
          <p:nvPr/>
        </p:nvGrpSpPr>
        <p:grpSpPr>
          <a:xfrm>
            <a:off x="3576732" y="5841165"/>
            <a:ext cx="2143228" cy="839713"/>
            <a:chOff x="755550" y="4029531"/>
            <a:chExt cx="2755500" cy="1079600"/>
          </a:xfrm>
        </p:grpSpPr>
        <p:sp>
          <p:nvSpPr>
            <p:cNvPr id="263" name="Shape 263"/>
            <p:cNvSpPr txBox="1"/>
            <p:nvPr/>
          </p:nvSpPr>
          <p:spPr>
            <a:xfrm>
              <a:off x="1379250" y="4029531"/>
              <a:ext cx="1508100" cy="6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Calibri"/>
                  <a:ea typeface="Calibri"/>
                  <a:cs typeface="Calibri"/>
                  <a:sym typeface="Calibri"/>
                </a:rPr>
                <a:t>Jovi</a:t>
              </a:r>
              <a:endParaRPr sz="1800">
                <a:latin typeface="Calibri"/>
                <a:ea typeface="Calibri"/>
                <a:cs typeface="Calibri"/>
                <a:sym typeface="Calibri"/>
              </a:endParaRPr>
            </a:p>
          </p:txBody>
        </p:sp>
        <p:sp>
          <p:nvSpPr>
            <p:cNvPr id="264" name="Shape 264"/>
            <p:cNvSpPr txBox="1"/>
            <p:nvPr/>
          </p:nvSpPr>
          <p:spPr>
            <a:xfrm>
              <a:off x="755550" y="4505831"/>
              <a:ext cx="2755500" cy="6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1800">
                  <a:latin typeface="Calibri"/>
                  <a:ea typeface="Calibri"/>
                  <a:cs typeface="Calibri"/>
                  <a:sym typeface="Calibri"/>
                </a:rPr>
                <a:t>Data Analyst</a:t>
              </a:r>
              <a:endParaRPr i="1" sz="1800">
                <a:latin typeface="Calibri"/>
                <a:ea typeface="Calibri"/>
                <a:cs typeface="Calibri"/>
                <a:sym typeface="Calibri"/>
              </a:endParaRPr>
            </a:p>
          </p:txBody>
        </p:sp>
      </p:grpSp>
      <p:grpSp>
        <p:nvGrpSpPr>
          <p:cNvPr id="265" name="Shape 265"/>
          <p:cNvGrpSpPr/>
          <p:nvPr/>
        </p:nvGrpSpPr>
        <p:grpSpPr>
          <a:xfrm>
            <a:off x="9185680" y="1549650"/>
            <a:ext cx="2143228" cy="2570033"/>
            <a:chOff x="9185680" y="2387850"/>
            <a:chExt cx="2143228" cy="2570033"/>
          </a:xfrm>
        </p:grpSpPr>
        <p:grpSp>
          <p:nvGrpSpPr>
            <p:cNvPr id="266" name="Shape 266"/>
            <p:cNvGrpSpPr/>
            <p:nvPr/>
          </p:nvGrpSpPr>
          <p:grpSpPr>
            <a:xfrm>
              <a:off x="9185680" y="4118170"/>
              <a:ext cx="2143228" cy="839713"/>
              <a:chOff x="3359050" y="4029531"/>
              <a:chExt cx="2755500" cy="1079600"/>
            </a:xfrm>
          </p:grpSpPr>
          <p:sp>
            <p:nvSpPr>
              <p:cNvPr id="267" name="Shape 267"/>
              <p:cNvSpPr txBox="1"/>
              <p:nvPr/>
            </p:nvSpPr>
            <p:spPr>
              <a:xfrm>
                <a:off x="3359050" y="4505831"/>
                <a:ext cx="2755500" cy="6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1800">
                    <a:latin typeface="Calibri"/>
                    <a:ea typeface="Calibri"/>
                    <a:cs typeface="Calibri"/>
                    <a:sym typeface="Calibri"/>
                  </a:rPr>
                  <a:t>Aviva Guru</a:t>
                </a:r>
                <a:endParaRPr i="1" sz="1800">
                  <a:latin typeface="Calibri"/>
                  <a:ea typeface="Calibri"/>
                  <a:cs typeface="Calibri"/>
                  <a:sym typeface="Calibri"/>
                </a:endParaRPr>
              </a:p>
            </p:txBody>
          </p:sp>
          <p:sp>
            <p:nvSpPr>
              <p:cNvPr id="268" name="Shape 268"/>
              <p:cNvSpPr txBox="1"/>
              <p:nvPr/>
            </p:nvSpPr>
            <p:spPr>
              <a:xfrm>
                <a:off x="3681100" y="4029531"/>
                <a:ext cx="2111400" cy="6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Calibri"/>
                    <a:ea typeface="Calibri"/>
                    <a:cs typeface="Calibri"/>
                    <a:sym typeface="Calibri"/>
                  </a:rPr>
                  <a:t>Anto Lawrence</a:t>
                </a:r>
                <a:endParaRPr sz="1800">
                  <a:latin typeface="Calibri"/>
                  <a:ea typeface="Calibri"/>
                  <a:cs typeface="Calibri"/>
                  <a:sym typeface="Calibri"/>
                </a:endParaRPr>
              </a:p>
            </p:txBody>
          </p:sp>
        </p:grpSp>
        <p:pic>
          <p:nvPicPr>
            <p:cNvPr id="269" name="Shape 269"/>
            <p:cNvPicPr preferRelativeResize="0"/>
            <p:nvPr/>
          </p:nvPicPr>
          <p:blipFill>
            <a:blip r:embed="rId7">
              <a:alphaModFix/>
            </a:blip>
            <a:stretch>
              <a:fillRect/>
            </a:stretch>
          </p:blipFill>
          <p:spPr>
            <a:xfrm>
              <a:off x="9455988" y="2387850"/>
              <a:ext cx="1602600" cy="1602900"/>
            </a:xfrm>
            <a:prstGeom prst="ellipse">
              <a:avLst/>
            </a:prstGeom>
            <a:noFill/>
            <a:ln>
              <a:noFill/>
            </a:ln>
            <a:effectLst>
              <a:outerShdw blurRad="57150" rotWithShape="0" algn="bl" dir="5400000" dist="19050">
                <a:srgbClr val="000000">
                  <a:alpha val="50000"/>
                </a:srgbClr>
              </a:outerShdw>
            </a:effectLst>
          </p:spPr>
        </p:pic>
      </p:grpSp>
      <p:pic>
        <p:nvPicPr>
          <p:cNvPr id="270" name="Shape 270"/>
          <p:cNvPicPr preferRelativeResize="0"/>
          <p:nvPr/>
        </p:nvPicPr>
        <p:blipFill>
          <a:blip r:embed="rId8">
            <a:alphaModFix/>
          </a:blip>
          <a:stretch>
            <a:fillRect/>
          </a:stretch>
        </p:blipFill>
        <p:spPr>
          <a:xfrm>
            <a:off x="9164488" y="4617103"/>
            <a:ext cx="1946899" cy="1112522"/>
          </a:xfrm>
          <a:prstGeom prst="rect">
            <a:avLst/>
          </a:prstGeom>
          <a:noFill/>
          <a:ln>
            <a:noFill/>
          </a:ln>
        </p:spPr>
      </p:pic>
      <p:pic>
        <p:nvPicPr>
          <p:cNvPr id="271" name="Shape 271"/>
          <p:cNvPicPr preferRelativeResize="0"/>
          <p:nvPr/>
        </p:nvPicPr>
        <p:blipFill>
          <a:blip r:embed="rId9">
            <a:alphaModFix/>
          </a:blip>
          <a:stretch>
            <a:fillRect/>
          </a:stretch>
        </p:blipFill>
        <p:spPr>
          <a:xfrm>
            <a:off x="3902588" y="4193251"/>
            <a:ext cx="1544700" cy="1544700"/>
          </a:xfrm>
          <a:prstGeom prst="ellipse">
            <a:avLst/>
          </a:prstGeom>
          <a:noFill/>
          <a:ln>
            <a:noFill/>
          </a:ln>
          <a:effectLst>
            <a:outerShdw blurRad="57150" rotWithShape="0" algn="bl" dir="5400000" dist="19050">
              <a:srgbClr val="000000">
                <a:alpha val="50000"/>
              </a:srgbClr>
            </a:outerShdw>
          </a:effectLst>
        </p:spPr>
      </p:pic>
      <p:grpSp>
        <p:nvGrpSpPr>
          <p:cNvPr id="272" name="Shape 272"/>
          <p:cNvGrpSpPr/>
          <p:nvPr/>
        </p:nvGrpSpPr>
        <p:grpSpPr>
          <a:xfrm>
            <a:off x="1039376" y="5868762"/>
            <a:ext cx="2143228" cy="839713"/>
            <a:chOff x="755550" y="4029531"/>
            <a:chExt cx="2755500" cy="1079600"/>
          </a:xfrm>
        </p:grpSpPr>
        <p:sp>
          <p:nvSpPr>
            <p:cNvPr id="273" name="Shape 273"/>
            <p:cNvSpPr txBox="1"/>
            <p:nvPr/>
          </p:nvSpPr>
          <p:spPr>
            <a:xfrm>
              <a:off x="1379250" y="4029531"/>
              <a:ext cx="1508100" cy="6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Calibri"/>
                  <a:ea typeface="Calibri"/>
                  <a:cs typeface="Calibri"/>
                  <a:sym typeface="Calibri"/>
                </a:rPr>
                <a:t>Ferdi Lau</a:t>
              </a:r>
              <a:endParaRPr sz="1800">
                <a:latin typeface="Calibri"/>
                <a:ea typeface="Calibri"/>
                <a:cs typeface="Calibri"/>
                <a:sym typeface="Calibri"/>
              </a:endParaRPr>
            </a:p>
          </p:txBody>
        </p:sp>
        <p:sp>
          <p:nvSpPr>
            <p:cNvPr id="274" name="Shape 274"/>
            <p:cNvSpPr txBox="1"/>
            <p:nvPr/>
          </p:nvSpPr>
          <p:spPr>
            <a:xfrm>
              <a:off x="755550" y="4505831"/>
              <a:ext cx="2755500" cy="6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1800">
                  <a:latin typeface="Calibri"/>
                  <a:ea typeface="Calibri"/>
                  <a:cs typeface="Calibri"/>
                  <a:sym typeface="Calibri"/>
                </a:rPr>
                <a:t>Financial Analyst</a:t>
              </a:r>
              <a:endParaRPr i="1" sz="1800">
                <a:latin typeface="Calibri"/>
                <a:ea typeface="Calibri"/>
                <a:cs typeface="Calibri"/>
                <a:sym typeface="Calibri"/>
              </a:endParaRPr>
            </a:p>
          </p:txBody>
        </p:sp>
      </p:grpSp>
      <p:pic>
        <p:nvPicPr>
          <p:cNvPr id="275" name="Shape 275"/>
          <p:cNvPicPr preferRelativeResize="0"/>
          <p:nvPr/>
        </p:nvPicPr>
        <p:blipFill rotWithShape="1">
          <a:blip r:embed="rId10">
            <a:alphaModFix/>
          </a:blip>
          <a:srcRect b="58290" l="47023" r="44349" t="27873"/>
          <a:stretch/>
        </p:blipFill>
        <p:spPr>
          <a:xfrm>
            <a:off x="1325650" y="4193250"/>
            <a:ext cx="1544700" cy="1593300"/>
          </a:xfrm>
          <a:prstGeom prst="ellipse">
            <a:avLst/>
          </a:prstGeom>
          <a:noFill/>
          <a:ln>
            <a:noFill/>
          </a:ln>
        </p:spPr>
      </p:pic>
      <p:pic>
        <p:nvPicPr>
          <p:cNvPr descr="Image result for nus logo png" id="276" name="Shape 276"/>
          <p:cNvPicPr preferRelativeResize="0"/>
          <p:nvPr/>
        </p:nvPicPr>
        <p:blipFill>
          <a:blip r:embed="rId11">
            <a:alphaModFix/>
          </a:blip>
          <a:stretch>
            <a:fillRect/>
          </a:stretch>
        </p:blipFill>
        <p:spPr>
          <a:xfrm>
            <a:off x="9365588" y="5737950"/>
            <a:ext cx="1544700" cy="705416"/>
          </a:xfrm>
          <a:prstGeom prst="rect">
            <a:avLst/>
          </a:prstGeom>
          <a:noFill/>
          <a:ln>
            <a:noFill/>
          </a:ln>
        </p:spPr>
      </p:pic>
      <p:sp>
        <p:nvSpPr>
          <p:cNvPr id="277" name="Shape 277"/>
          <p:cNvSpPr txBox="1"/>
          <p:nvPr/>
        </p:nvSpPr>
        <p:spPr>
          <a:xfrm>
            <a:off x="9066188" y="4468900"/>
            <a:ext cx="2143500" cy="2004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GB">
                <a:latin typeface="Calibri"/>
                <a:ea typeface="Calibri"/>
                <a:cs typeface="Calibri"/>
                <a:sym typeface="Calibri"/>
              </a:rPr>
              <a:t>Collaborating partners:</a:t>
            </a:r>
            <a:endParaRPr b="1">
              <a:latin typeface="Calibri"/>
              <a:ea typeface="Calibri"/>
              <a:cs typeface="Calibri"/>
              <a:sym typeface="Calibri"/>
            </a:endParaRPr>
          </a:p>
        </p:txBody>
      </p:sp>
      <p:sp>
        <p:nvSpPr>
          <p:cNvPr id="278" name="Shape 278"/>
          <p:cNvSpPr txBox="1"/>
          <p:nvPr>
            <p:ph type="title"/>
          </p:nvPr>
        </p:nvSpPr>
        <p:spPr>
          <a:xfrm>
            <a:off x="685800" y="152400"/>
            <a:ext cx="10515600" cy="1325700"/>
          </a:xfrm>
          <a:prstGeom prst="rect">
            <a:avLst/>
          </a:prstGeom>
          <a:noFill/>
          <a:ln>
            <a:noFill/>
          </a:ln>
        </p:spPr>
        <p:txBody>
          <a:bodyPr anchorCtr="0" anchor="ctr" bIns="45700" lIns="91425" spcFirstLastPara="1" rIns="91425" wrap="square" tIns="45700">
            <a:noAutofit/>
          </a:bodyPr>
          <a:lstStyle/>
          <a:p>
            <a:pPr indent="0" lvl="0" marL="0">
              <a:spcBef>
                <a:spcPts val="0"/>
              </a:spcBef>
              <a:spcAft>
                <a:spcPts val="0"/>
              </a:spcAft>
              <a:buClr>
                <a:schemeClr val="dk1"/>
              </a:buClr>
              <a:buSzPts val="4400"/>
              <a:buFont typeface="Calibri"/>
              <a:buNone/>
            </a:pPr>
            <a:r>
              <a:rPr lang="en-GB">
                <a:solidFill>
                  <a:srgbClr val="1C4587"/>
                </a:solidFill>
              </a:rPr>
              <a:t>Who we are</a:t>
            </a:r>
            <a:endParaRPr>
              <a:solidFill>
                <a:srgbClr val="1C4587"/>
              </a:solidFill>
            </a:endParaRPr>
          </a:p>
          <a:p>
            <a:pPr indent="0" lvl="0" marL="0" rtl="0">
              <a:spcBef>
                <a:spcPts val="0"/>
              </a:spcBef>
              <a:spcAft>
                <a:spcPts val="0"/>
              </a:spcAft>
              <a:buClr>
                <a:schemeClr val="dk1"/>
              </a:buClr>
              <a:buSzPts val="4400"/>
              <a:buFont typeface="Calibri"/>
              <a:buNone/>
            </a:pPr>
            <a:r>
              <a:rPr lang="en-GB" sz="2800">
                <a:solidFill>
                  <a:srgbClr val="1C4587"/>
                </a:solidFill>
              </a:rPr>
              <a:t>A Group of Passionate Individuals</a:t>
            </a:r>
            <a:endParaRPr i="1">
              <a:solidFill>
                <a:srgbClr val="1C4587"/>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Shape 537"/>
          <p:cNvSpPr txBox="1"/>
          <p:nvPr>
            <p:ph idx="1" type="body"/>
          </p:nvPr>
        </p:nvSpPr>
        <p:spPr>
          <a:xfrm>
            <a:off x="1022375" y="4779500"/>
            <a:ext cx="5303700" cy="447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GB" sz="2400">
                <a:solidFill>
                  <a:srgbClr val="000000"/>
                </a:solidFill>
              </a:rPr>
              <a:t>Commission </a:t>
            </a:r>
            <a:r>
              <a:rPr b="0" i="0" lang="en-GB" sz="2400" u="none" cap="none" strike="noStrike">
                <a:solidFill>
                  <a:srgbClr val="000000"/>
                </a:solidFill>
                <a:latin typeface="Calibri"/>
                <a:ea typeface="Calibri"/>
                <a:cs typeface="Calibri"/>
                <a:sym typeface="Calibri"/>
              </a:rPr>
              <a:t>fee</a:t>
            </a:r>
            <a:r>
              <a:rPr lang="en-GB" sz="2400">
                <a:solidFill>
                  <a:srgbClr val="000000"/>
                </a:solidFill>
              </a:rPr>
              <a:t>s </a:t>
            </a:r>
            <a:r>
              <a:rPr i="1" lang="en-GB" sz="2400">
                <a:solidFill>
                  <a:srgbClr val="000000"/>
                </a:solidFill>
              </a:rPr>
              <a:t>paid by customers</a:t>
            </a:r>
            <a:endParaRPr sz="2400">
              <a:solidFill>
                <a:srgbClr val="000000"/>
              </a:solidFill>
            </a:endParaRPr>
          </a:p>
        </p:txBody>
      </p:sp>
      <p:pic>
        <p:nvPicPr>
          <p:cNvPr id="538" name="Shape 538"/>
          <p:cNvPicPr preferRelativeResize="0"/>
          <p:nvPr/>
        </p:nvPicPr>
        <p:blipFill>
          <a:blip r:embed="rId3">
            <a:alphaModFix/>
          </a:blip>
          <a:stretch>
            <a:fillRect/>
          </a:stretch>
        </p:blipFill>
        <p:spPr>
          <a:xfrm>
            <a:off x="2181500" y="2806337"/>
            <a:ext cx="2356157" cy="1600200"/>
          </a:xfrm>
          <a:prstGeom prst="rect">
            <a:avLst/>
          </a:prstGeom>
          <a:noFill/>
          <a:ln>
            <a:noFill/>
          </a:ln>
        </p:spPr>
      </p:pic>
      <p:pic>
        <p:nvPicPr>
          <p:cNvPr id="539" name="Shape 539"/>
          <p:cNvPicPr preferRelativeResize="0"/>
          <p:nvPr/>
        </p:nvPicPr>
        <p:blipFill>
          <a:blip r:embed="rId4">
            <a:alphaModFix/>
          </a:blip>
          <a:stretch>
            <a:fillRect/>
          </a:stretch>
        </p:blipFill>
        <p:spPr>
          <a:xfrm>
            <a:off x="8204249" y="2316849"/>
            <a:ext cx="2089700" cy="2089700"/>
          </a:xfrm>
          <a:prstGeom prst="rect">
            <a:avLst/>
          </a:prstGeom>
          <a:noFill/>
          <a:ln>
            <a:noFill/>
          </a:ln>
        </p:spPr>
      </p:pic>
      <p:sp>
        <p:nvSpPr>
          <p:cNvPr id="540" name="Shape 540"/>
          <p:cNvSpPr txBox="1"/>
          <p:nvPr>
            <p:ph idx="1" type="body"/>
          </p:nvPr>
        </p:nvSpPr>
        <p:spPr>
          <a:xfrm>
            <a:off x="6539500" y="4600600"/>
            <a:ext cx="5419200" cy="626400"/>
          </a:xfrm>
          <a:prstGeom prst="rect">
            <a:avLst/>
          </a:prstGeom>
          <a:noFill/>
          <a:ln>
            <a:noFill/>
          </a:ln>
        </p:spPr>
        <p:txBody>
          <a:bodyPr anchorCtr="0" anchor="t" bIns="45700" lIns="91425" spcFirstLastPara="1" rIns="91425" wrap="square" tIns="45700">
            <a:noAutofit/>
          </a:bodyPr>
          <a:lstStyle/>
          <a:p>
            <a:pPr indent="0" lvl="0" marL="0" rtl="0">
              <a:lnSpc>
                <a:spcPct val="100000"/>
              </a:lnSpc>
              <a:spcBef>
                <a:spcPts val="1000"/>
              </a:spcBef>
              <a:spcAft>
                <a:spcPts val="0"/>
              </a:spcAft>
              <a:buNone/>
            </a:pPr>
            <a:r>
              <a:rPr lang="en-GB" sz="2400"/>
              <a:t>Commission fees </a:t>
            </a:r>
            <a:r>
              <a:rPr i="1" lang="en-GB" sz="2400"/>
              <a:t>paid by supermarkets</a:t>
            </a:r>
            <a:endParaRPr i="1" sz="2400"/>
          </a:p>
          <a:p>
            <a:pPr indent="0" lvl="0" marL="0" marR="0" rtl="0" algn="l">
              <a:lnSpc>
                <a:spcPct val="100000"/>
              </a:lnSpc>
              <a:spcBef>
                <a:spcPts val="0"/>
              </a:spcBef>
              <a:spcAft>
                <a:spcPts val="0"/>
              </a:spcAft>
              <a:buNone/>
            </a:pPr>
            <a:r>
              <a:t/>
            </a:r>
            <a:endParaRPr sz="2400">
              <a:solidFill>
                <a:srgbClr val="000000"/>
              </a:solidFill>
            </a:endParaRPr>
          </a:p>
        </p:txBody>
      </p:sp>
      <p:sp>
        <p:nvSpPr>
          <p:cNvPr id="541" name="Shape 541"/>
          <p:cNvSpPr txBox="1"/>
          <p:nvPr>
            <p:ph idx="1" type="body"/>
          </p:nvPr>
        </p:nvSpPr>
        <p:spPr>
          <a:xfrm>
            <a:off x="6476550" y="5268650"/>
            <a:ext cx="5419200" cy="626400"/>
          </a:xfrm>
          <a:prstGeom prst="rect">
            <a:avLst/>
          </a:prstGeom>
          <a:noFill/>
          <a:ln>
            <a:noFill/>
          </a:ln>
        </p:spPr>
        <p:txBody>
          <a:bodyPr anchorCtr="0" anchor="t" bIns="45700" lIns="91425" spcFirstLastPara="1" rIns="91425" wrap="square" tIns="45700">
            <a:noAutofit/>
          </a:bodyPr>
          <a:lstStyle/>
          <a:p>
            <a:pPr indent="-381000" lvl="0" marL="457200" rtl="0">
              <a:lnSpc>
                <a:spcPct val="100000"/>
              </a:lnSpc>
              <a:spcBef>
                <a:spcPts val="1000"/>
              </a:spcBef>
              <a:spcAft>
                <a:spcPts val="0"/>
              </a:spcAft>
              <a:buSzPts val="2400"/>
              <a:buChar char="●"/>
            </a:pPr>
            <a:r>
              <a:rPr lang="en-GB" sz="2400"/>
              <a:t>10% of cost of listed food items</a:t>
            </a:r>
            <a:endParaRPr sz="2400"/>
          </a:p>
          <a:p>
            <a:pPr indent="0" lvl="0" marL="0" rtl="0">
              <a:lnSpc>
                <a:spcPct val="100000"/>
              </a:lnSpc>
              <a:spcBef>
                <a:spcPts val="0"/>
              </a:spcBef>
              <a:spcAft>
                <a:spcPts val="0"/>
              </a:spcAft>
              <a:buClr>
                <a:schemeClr val="dk1"/>
              </a:buClr>
              <a:buSzPts val="1100"/>
              <a:buFont typeface="Arial"/>
              <a:buNone/>
            </a:pPr>
            <a:r>
              <a:t/>
            </a:r>
            <a:endParaRPr sz="2400"/>
          </a:p>
          <a:p>
            <a:pPr indent="0" lvl="0" marL="0" marR="0" rtl="0" algn="l">
              <a:lnSpc>
                <a:spcPct val="100000"/>
              </a:lnSpc>
              <a:spcBef>
                <a:spcPts val="0"/>
              </a:spcBef>
              <a:spcAft>
                <a:spcPts val="0"/>
              </a:spcAft>
              <a:buNone/>
            </a:pPr>
            <a:r>
              <a:t/>
            </a:r>
            <a:endParaRPr sz="2400"/>
          </a:p>
        </p:txBody>
      </p:sp>
      <p:sp>
        <p:nvSpPr>
          <p:cNvPr id="542" name="Shape 542"/>
          <p:cNvSpPr txBox="1"/>
          <p:nvPr>
            <p:ph idx="1" type="body"/>
          </p:nvPr>
        </p:nvSpPr>
        <p:spPr>
          <a:xfrm>
            <a:off x="839800" y="5434250"/>
            <a:ext cx="5303700" cy="447600"/>
          </a:xfrm>
          <a:prstGeom prst="rect">
            <a:avLst/>
          </a:prstGeom>
          <a:noFill/>
          <a:ln>
            <a:noFill/>
          </a:ln>
        </p:spPr>
        <p:txBody>
          <a:bodyPr anchorCtr="0" anchor="t" bIns="45700" lIns="91425" spcFirstLastPara="1" rIns="91425" wrap="square" tIns="45700">
            <a:noAutofit/>
          </a:bodyPr>
          <a:lstStyle/>
          <a:p>
            <a:pPr indent="-381000" lvl="0" marL="457200" rtl="0">
              <a:lnSpc>
                <a:spcPct val="100000"/>
              </a:lnSpc>
              <a:spcBef>
                <a:spcPts val="0"/>
              </a:spcBef>
              <a:spcAft>
                <a:spcPts val="0"/>
              </a:spcAft>
              <a:buSzPts val="2400"/>
              <a:buChar char="●"/>
            </a:pPr>
            <a:r>
              <a:rPr lang="en-GB" sz="2400"/>
              <a:t>5-7% of cost of food items purchased </a:t>
            </a:r>
            <a:endParaRPr sz="2400"/>
          </a:p>
          <a:p>
            <a:pPr indent="0" lvl="0" marL="0" marR="0" rtl="0" algn="l">
              <a:lnSpc>
                <a:spcPct val="100000"/>
              </a:lnSpc>
              <a:spcBef>
                <a:spcPts val="0"/>
              </a:spcBef>
              <a:spcAft>
                <a:spcPts val="0"/>
              </a:spcAft>
              <a:buNone/>
            </a:pPr>
            <a:r>
              <a:t/>
            </a:r>
            <a:endParaRPr sz="2400">
              <a:solidFill>
                <a:srgbClr val="000000"/>
              </a:solidFill>
            </a:endParaRPr>
          </a:p>
        </p:txBody>
      </p:sp>
      <p:sp>
        <p:nvSpPr>
          <p:cNvPr id="543" name="Shape 543"/>
          <p:cNvSpPr txBox="1"/>
          <p:nvPr>
            <p:ph type="title"/>
          </p:nvPr>
        </p:nvSpPr>
        <p:spPr>
          <a:xfrm>
            <a:off x="685800" y="152400"/>
            <a:ext cx="10515600" cy="1325700"/>
          </a:xfrm>
          <a:prstGeom prst="rect">
            <a:avLst/>
          </a:prstGeom>
          <a:noFill/>
          <a:ln>
            <a:noFill/>
          </a:ln>
        </p:spPr>
        <p:txBody>
          <a:bodyPr anchorCtr="0" anchor="ctr" bIns="45700" lIns="91425" spcFirstLastPara="1" rIns="91425" wrap="square" tIns="45700">
            <a:noAutofit/>
          </a:bodyPr>
          <a:lstStyle/>
          <a:p>
            <a:pPr indent="0" lvl="0" marL="0">
              <a:spcBef>
                <a:spcPts val="0"/>
              </a:spcBef>
              <a:spcAft>
                <a:spcPts val="0"/>
              </a:spcAft>
              <a:buClr>
                <a:schemeClr val="dk1"/>
              </a:buClr>
              <a:buSzPts val="4400"/>
              <a:buFont typeface="Calibri"/>
              <a:buNone/>
            </a:pPr>
            <a:r>
              <a:rPr lang="en-GB" sz="4400">
                <a:solidFill>
                  <a:srgbClr val="1C4587"/>
                </a:solidFill>
              </a:rPr>
              <a:t>Revenue Stream</a:t>
            </a:r>
            <a:endParaRPr sz="4400">
              <a:solidFill>
                <a:srgbClr val="1C4587"/>
              </a:solidFill>
            </a:endParaRPr>
          </a:p>
          <a:p>
            <a:pPr indent="0" lvl="0" marL="0" rtl="0">
              <a:spcBef>
                <a:spcPts val="0"/>
              </a:spcBef>
              <a:spcAft>
                <a:spcPts val="0"/>
              </a:spcAft>
              <a:buClr>
                <a:schemeClr val="dk1"/>
              </a:buClr>
              <a:buSzPts val="4400"/>
              <a:buFont typeface="Calibri"/>
              <a:buNone/>
            </a:pPr>
            <a:r>
              <a:rPr lang="en-GB" sz="2800">
                <a:solidFill>
                  <a:srgbClr val="1C4587"/>
                </a:solidFill>
              </a:rPr>
              <a:t>How do we monetise?</a:t>
            </a:r>
            <a:endParaRPr>
              <a:solidFill>
                <a:srgbClr val="1C4587"/>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Shape 548"/>
          <p:cNvSpPr txBox="1"/>
          <p:nvPr/>
        </p:nvSpPr>
        <p:spPr>
          <a:xfrm>
            <a:off x="9811425" y="510825"/>
            <a:ext cx="2313000" cy="11928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sz="2800">
                <a:latin typeface="Calibri"/>
                <a:ea typeface="Calibri"/>
                <a:cs typeface="Calibri"/>
                <a:sym typeface="Calibri"/>
              </a:rPr>
              <a:t>40</a:t>
            </a:r>
            <a:r>
              <a:rPr lang="en-GB" sz="2800">
                <a:latin typeface="Calibri"/>
                <a:ea typeface="Calibri"/>
                <a:cs typeface="Calibri"/>
                <a:sym typeface="Calibri"/>
              </a:rPr>
              <a:t>%</a:t>
            </a:r>
            <a:endParaRPr sz="2800">
              <a:latin typeface="Calibri"/>
              <a:ea typeface="Calibri"/>
              <a:cs typeface="Calibri"/>
              <a:sym typeface="Calibri"/>
            </a:endParaRPr>
          </a:p>
          <a:p>
            <a:pPr indent="0" lvl="0" marL="0" rtl="0" algn="ctr">
              <a:spcBef>
                <a:spcPts val="0"/>
              </a:spcBef>
              <a:spcAft>
                <a:spcPts val="0"/>
              </a:spcAft>
              <a:buNone/>
            </a:pPr>
            <a:r>
              <a:rPr lang="en-GB" sz="2800">
                <a:latin typeface="Calibri"/>
                <a:ea typeface="Calibri"/>
                <a:cs typeface="Calibri"/>
                <a:sym typeface="Calibri"/>
              </a:rPr>
              <a:t>Revenue Growth</a:t>
            </a:r>
            <a:endParaRPr sz="2800">
              <a:latin typeface="Calibri"/>
              <a:ea typeface="Calibri"/>
              <a:cs typeface="Calibri"/>
              <a:sym typeface="Calibri"/>
            </a:endParaRPr>
          </a:p>
        </p:txBody>
      </p:sp>
      <p:pic>
        <p:nvPicPr>
          <p:cNvPr id="549" name="Shape 549"/>
          <p:cNvPicPr preferRelativeResize="0"/>
          <p:nvPr/>
        </p:nvPicPr>
        <p:blipFill>
          <a:blip r:embed="rId3">
            <a:alphaModFix/>
          </a:blip>
          <a:stretch>
            <a:fillRect/>
          </a:stretch>
        </p:blipFill>
        <p:spPr>
          <a:xfrm>
            <a:off x="794450" y="2012250"/>
            <a:ext cx="9259926" cy="4456575"/>
          </a:xfrm>
          <a:prstGeom prst="rect">
            <a:avLst/>
          </a:prstGeom>
          <a:noFill/>
          <a:ln>
            <a:noFill/>
          </a:ln>
        </p:spPr>
      </p:pic>
      <p:sp>
        <p:nvSpPr>
          <p:cNvPr id="550" name="Shape 550"/>
          <p:cNvSpPr txBox="1"/>
          <p:nvPr>
            <p:ph type="title"/>
          </p:nvPr>
        </p:nvSpPr>
        <p:spPr>
          <a:xfrm>
            <a:off x="685800" y="152400"/>
            <a:ext cx="10515600" cy="1325700"/>
          </a:xfrm>
          <a:prstGeom prst="rect">
            <a:avLst/>
          </a:prstGeom>
          <a:noFill/>
          <a:ln>
            <a:noFill/>
          </a:ln>
        </p:spPr>
        <p:txBody>
          <a:bodyPr anchorCtr="0" anchor="ctr" bIns="45700" lIns="91425" spcFirstLastPara="1" rIns="91425" wrap="square" tIns="45700">
            <a:noAutofit/>
          </a:bodyPr>
          <a:lstStyle/>
          <a:p>
            <a:pPr indent="0" lvl="0" marL="0">
              <a:spcBef>
                <a:spcPts val="0"/>
              </a:spcBef>
              <a:spcAft>
                <a:spcPts val="0"/>
              </a:spcAft>
              <a:buClr>
                <a:schemeClr val="dk1"/>
              </a:buClr>
              <a:buSzPts val="4400"/>
              <a:buFont typeface="Calibri"/>
              <a:buNone/>
            </a:pPr>
            <a:r>
              <a:rPr lang="en-GB" sz="4400">
                <a:solidFill>
                  <a:srgbClr val="1C4587"/>
                </a:solidFill>
              </a:rPr>
              <a:t>Projections</a:t>
            </a:r>
            <a:endParaRPr sz="4400">
              <a:solidFill>
                <a:srgbClr val="1C4587"/>
              </a:solidFill>
            </a:endParaRPr>
          </a:p>
          <a:p>
            <a:pPr indent="0" lvl="0" marL="0" rtl="0">
              <a:spcBef>
                <a:spcPts val="0"/>
              </a:spcBef>
              <a:spcAft>
                <a:spcPts val="0"/>
              </a:spcAft>
              <a:buClr>
                <a:schemeClr val="dk1"/>
              </a:buClr>
              <a:buSzPts val="4400"/>
              <a:buFont typeface="Calibri"/>
              <a:buNone/>
            </a:pPr>
            <a:r>
              <a:rPr lang="en-GB" sz="2800">
                <a:solidFill>
                  <a:srgbClr val="1C4587"/>
                </a:solidFill>
              </a:rPr>
              <a:t>Our Quantifiable Impact and Financials</a:t>
            </a:r>
            <a:endParaRPr sz="4400">
              <a:solidFill>
                <a:srgbClr val="1C4587"/>
              </a:solidFill>
            </a:endParaRPr>
          </a:p>
        </p:txBody>
      </p:sp>
      <p:sp>
        <p:nvSpPr>
          <p:cNvPr id="551" name="Shape 551"/>
          <p:cNvSpPr txBox="1"/>
          <p:nvPr/>
        </p:nvSpPr>
        <p:spPr>
          <a:xfrm>
            <a:off x="7291700" y="466850"/>
            <a:ext cx="2313000" cy="11928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sz="2800">
                <a:latin typeface="Calibri"/>
                <a:ea typeface="Calibri"/>
                <a:cs typeface="Calibri"/>
                <a:sym typeface="Calibri"/>
              </a:rPr>
              <a:t>80%</a:t>
            </a:r>
            <a:endParaRPr sz="2800">
              <a:latin typeface="Calibri"/>
              <a:ea typeface="Calibri"/>
              <a:cs typeface="Calibri"/>
              <a:sym typeface="Calibri"/>
            </a:endParaRPr>
          </a:p>
          <a:p>
            <a:pPr indent="0" lvl="0" marL="0" algn="ctr">
              <a:spcBef>
                <a:spcPts val="0"/>
              </a:spcBef>
              <a:spcAft>
                <a:spcPts val="0"/>
              </a:spcAft>
              <a:buNone/>
            </a:pPr>
            <a:r>
              <a:rPr lang="en-GB" sz="2800">
                <a:latin typeface="Calibri"/>
                <a:ea typeface="Calibri"/>
                <a:cs typeface="Calibri"/>
                <a:sym typeface="Calibri"/>
              </a:rPr>
              <a:t>Food Waste Reduction</a:t>
            </a:r>
            <a:endParaRPr sz="2800">
              <a:latin typeface="Calibri"/>
              <a:ea typeface="Calibri"/>
              <a:cs typeface="Calibri"/>
              <a:sym typeface="Calibri"/>
            </a:endParaRPr>
          </a:p>
        </p:txBody>
      </p:sp>
      <p:pic>
        <p:nvPicPr>
          <p:cNvPr descr="Image result for green tick icon" id="552" name="Shape 552"/>
          <p:cNvPicPr preferRelativeResize="0"/>
          <p:nvPr/>
        </p:nvPicPr>
        <p:blipFill>
          <a:blip r:embed="rId4">
            <a:alphaModFix/>
          </a:blip>
          <a:stretch>
            <a:fillRect/>
          </a:stretch>
        </p:blipFill>
        <p:spPr>
          <a:xfrm>
            <a:off x="6748575" y="814423"/>
            <a:ext cx="785099" cy="817149"/>
          </a:xfrm>
          <a:prstGeom prst="rect">
            <a:avLst/>
          </a:prstGeom>
          <a:noFill/>
          <a:ln>
            <a:noFill/>
          </a:ln>
        </p:spPr>
      </p:pic>
      <p:pic>
        <p:nvPicPr>
          <p:cNvPr descr="Image result for green tick icon" id="553" name="Shape 553"/>
          <p:cNvPicPr preferRelativeResize="0"/>
          <p:nvPr/>
        </p:nvPicPr>
        <p:blipFill>
          <a:blip r:embed="rId4">
            <a:alphaModFix/>
          </a:blip>
          <a:stretch>
            <a:fillRect/>
          </a:stretch>
        </p:blipFill>
        <p:spPr>
          <a:xfrm>
            <a:off x="9449000" y="886473"/>
            <a:ext cx="785099" cy="8171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Shape 558"/>
          <p:cNvSpPr txBox="1"/>
          <p:nvPr>
            <p:ph idx="1" type="body"/>
          </p:nvPr>
        </p:nvSpPr>
        <p:spPr>
          <a:xfrm>
            <a:off x="3736175" y="5101075"/>
            <a:ext cx="10515600" cy="4351200"/>
          </a:xfrm>
          <a:prstGeom prst="rect">
            <a:avLst/>
          </a:prstGeom>
        </p:spPr>
        <p:txBody>
          <a:bodyPr anchorCtr="0" anchor="t" bIns="91425" lIns="91425" spcFirstLastPara="1" rIns="91425" wrap="square" tIns="91425">
            <a:noAutofit/>
          </a:bodyPr>
          <a:lstStyle/>
          <a:p>
            <a:pPr indent="0" lvl="0" marL="0" rtl="0">
              <a:lnSpc>
                <a:spcPct val="150000"/>
              </a:lnSpc>
              <a:spcBef>
                <a:spcPts val="1000"/>
              </a:spcBef>
              <a:spcAft>
                <a:spcPts val="0"/>
              </a:spcAft>
              <a:buNone/>
            </a:pPr>
            <a:r>
              <a:t/>
            </a:r>
            <a:endParaRPr>
              <a:solidFill>
                <a:srgbClr val="000000"/>
              </a:solidFill>
            </a:endParaRPr>
          </a:p>
          <a:p>
            <a:pPr indent="0" lvl="0" marL="0">
              <a:lnSpc>
                <a:spcPct val="150000"/>
              </a:lnSpc>
              <a:spcBef>
                <a:spcPts val="1000"/>
              </a:spcBef>
              <a:spcAft>
                <a:spcPts val="0"/>
              </a:spcAft>
              <a:buNone/>
            </a:pPr>
            <a:r>
              <a:t/>
            </a:r>
            <a:endParaRPr>
              <a:solidFill>
                <a:srgbClr val="000000"/>
              </a:solidFill>
            </a:endParaRPr>
          </a:p>
        </p:txBody>
      </p:sp>
      <p:pic>
        <p:nvPicPr>
          <p:cNvPr id="559" name="Shape 559"/>
          <p:cNvPicPr preferRelativeResize="0"/>
          <p:nvPr/>
        </p:nvPicPr>
        <p:blipFill>
          <a:blip r:embed="rId3">
            <a:alphaModFix/>
          </a:blip>
          <a:stretch>
            <a:fillRect/>
          </a:stretch>
        </p:blipFill>
        <p:spPr>
          <a:xfrm>
            <a:off x="7769025" y="620663"/>
            <a:ext cx="3584775" cy="814625"/>
          </a:xfrm>
          <a:prstGeom prst="rect">
            <a:avLst/>
          </a:prstGeom>
          <a:noFill/>
          <a:ln>
            <a:noFill/>
          </a:ln>
        </p:spPr>
      </p:pic>
      <p:pic>
        <p:nvPicPr>
          <p:cNvPr id="560" name="Shape 560"/>
          <p:cNvPicPr preferRelativeResize="0"/>
          <p:nvPr/>
        </p:nvPicPr>
        <p:blipFill>
          <a:blip r:embed="rId4">
            <a:alphaModFix/>
          </a:blip>
          <a:stretch>
            <a:fillRect/>
          </a:stretch>
        </p:blipFill>
        <p:spPr>
          <a:xfrm>
            <a:off x="4756887" y="2241172"/>
            <a:ext cx="2463163" cy="2444781"/>
          </a:xfrm>
          <a:prstGeom prst="rect">
            <a:avLst/>
          </a:prstGeom>
          <a:noFill/>
          <a:ln>
            <a:noFill/>
          </a:ln>
        </p:spPr>
      </p:pic>
      <p:pic>
        <p:nvPicPr>
          <p:cNvPr id="561" name="Shape 561"/>
          <p:cNvPicPr preferRelativeResize="0"/>
          <p:nvPr/>
        </p:nvPicPr>
        <p:blipFill>
          <a:blip r:embed="rId5">
            <a:alphaModFix/>
          </a:blip>
          <a:stretch>
            <a:fillRect/>
          </a:stretch>
        </p:blipFill>
        <p:spPr>
          <a:xfrm>
            <a:off x="1342913" y="2231975"/>
            <a:ext cx="2463175" cy="2463175"/>
          </a:xfrm>
          <a:prstGeom prst="rect">
            <a:avLst/>
          </a:prstGeom>
          <a:noFill/>
          <a:ln>
            <a:noFill/>
          </a:ln>
        </p:spPr>
      </p:pic>
      <p:grpSp>
        <p:nvGrpSpPr>
          <p:cNvPr id="562" name="Shape 562"/>
          <p:cNvGrpSpPr/>
          <p:nvPr/>
        </p:nvGrpSpPr>
        <p:grpSpPr>
          <a:xfrm>
            <a:off x="8323248" y="2257446"/>
            <a:ext cx="2370903" cy="2412233"/>
            <a:chOff x="7884225" y="2162175"/>
            <a:chExt cx="3016800" cy="3016800"/>
          </a:xfrm>
        </p:grpSpPr>
        <p:pic>
          <p:nvPicPr>
            <p:cNvPr id="563" name="Shape 563"/>
            <p:cNvPicPr preferRelativeResize="0"/>
            <p:nvPr/>
          </p:nvPicPr>
          <p:blipFill>
            <a:blip r:embed="rId6">
              <a:alphaModFix/>
            </a:blip>
            <a:stretch>
              <a:fillRect/>
            </a:stretch>
          </p:blipFill>
          <p:spPr>
            <a:xfrm>
              <a:off x="7884225" y="2162175"/>
              <a:ext cx="3016800" cy="3016800"/>
            </a:xfrm>
            <a:prstGeom prst="rect">
              <a:avLst/>
            </a:prstGeom>
            <a:noFill/>
            <a:ln>
              <a:noFill/>
            </a:ln>
          </p:spPr>
        </p:pic>
        <p:pic>
          <p:nvPicPr>
            <p:cNvPr id="564" name="Shape 564"/>
            <p:cNvPicPr preferRelativeResize="0"/>
            <p:nvPr/>
          </p:nvPicPr>
          <p:blipFill>
            <a:blip r:embed="rId7">
              <a:alphaModFix/>
            </a:blip>
            <a:stretch>
              <a:fillRect/>
            </a:stretch>
          </p:blipFill>
          <p:spPr>
            <a:xfrm>
              <a:off x="8778775" y="3138650"/>
              <a:ext cx="1132985" cy="814623"/>
            </a:xfrm>
            <a:prstGeom prst="rect">
              <a:avLst/>
            </a:prstGeom>
            <a:noFill/>
            <a:ln>
              <a:noFill/>
            </a:ln>
          </p:spPr>
        </p:pic>
      </p:grpSp>
      <p:sp>
        <p:nvSpPr>
          <p:cNvPr id="565" name="Shape 565"/>
          <p:cNvSpPr txBox="1"/>
          <p:nvPr/>
        </p:nvSpPr>
        <p:spPr>
          <a:xfrm>
            <a:off x="1074500" y="4723250"/>
            <a:ext cx="3000000" cy="1263600"/>
          </a:xfrm>
          <a:prstGeom prst="rect">
            <a:avLst/>
          </a:prstGeom>
          <a:noFill/>
          <a:ln>
            <a:noFill/>
          </a:ln>
        </p:spPr>
        <p:txBody>
          <a:bodyPr anchorCtr="0" anchor="ctr" bIns="91425" lIns="91425" spcFirstLastPara="1" rIns="91425" wrap="square" tIns="91425">
            <a:noAutofit/>
          </a:bodyPr>
          <a:lstStyle/>
          <a:p>
            <a:pPr indent="0" lvl="0" marL="0" rtl="0" algn="ctr">
              <a:spcBef>
                <a:spcPts val="1000"/>
              </a:spcBef>
              <a:spcAft>
                <a:spcPts val="0"/>
              </a:spcAft>
              <a:buNone/>
            </a:pPr>
            <a:r>
              <a:rPr b="1" lang="en-GB" sz="2400">
                <a:solidFill>
                  <a:schemeClr val="dk1"/>
                </a:solidFill>
                <a:latin typeface="Calibri"/>
                <a:ea typeface="Calibri"/>
                <a:cs typeface="Calibri"/>
                <a:sym typeface="Calibri"/>
              </a:rPr>
              <a:t>Reward System</a:t>
            </a:r>
            <a:endParaRPr b="1" sz="2400">
              <a:solidFill>
                <a:schemeClr val="dk1"/>
              </a:solidFill>
              <a:latin typeface="Calibri"/>
              <a:ea typeface="Calibri"/>
              <a:cs typeface="Calibri"/>
              <a:sym typeface="Calibri"/>
            </a:endParaRPr>
          </a:p>
          <a:p>
            <a:pPr indent="0" lvl="0" marL="0" rtl="0" algn="ctr">
              <a:spcBef>
                <a:spcPts val="1000"/>
              </a:spcBef>
              <a:spcAft>
                <a:spcPts val="0"/>
              </a:spcAft>
              <a:buNone/>
            </a:pPr>
            <a:r>
              <a:rPr lang="en-GB" sz="1800">
                <a:solidFill>
                  <a:schemeClr val="dk1"/>
                </a:solidFill>
                <a:latin typeface="Calibri"/>
                <a:ea typeface="Calibri"/>
                <a:cs typeface="Calibri"/>
                <a:sym typeface="Calibri"/>
              </a:rPr>
              <a:t>Points accumulated through purchase converted to policy discounts</a:t>
            </a:r>
            <a:endParaRPr sz="1800">
              <a:solidFill>
                <a:schemeClr val="dk1"/>
              </a:solidFill>
              <a:latin typeface="Calibri"/>
              <a:ea typeface="Calibri"/>
              <a:cs typeface="Calibri"/>
              <a:sym typeface="Calibri"/>
            </a:endParaRPr>
          </a:p>
        </p:txBody>
      </p:sp>
      <p:sp>
        <p:nvSpPr>
          <p:cNvPr id="566" name="Shape 566"/>
          <p:cNvSpPr txBox="1"/>
          <p:nvPr/>
        </p:nvSpPr>
        <p:spPr>
          <a:xfrm>
            <a:off x="4503500" y="4723250"/>
            <a:ext cx="3000000" cy="1263600"/>
          </a:xfrm>
          <a:prstGeom prst="rect">
            <a:avLst/>
          </a:prstGeom>
          <a:noFill/>
          <a:ln>
            <a:noFill/>
          </a:ln>
        </p:spPr>
        <p:txBody>
          <a:bodyPr anchorCtr="0" anchor="ctr" bIns="91425" lIns="91425" spcFirstLastPara="1" rIns="91425" wrap="square" tIns="91425">
            <a:noAutofit/>
          </a:bodyPr>
          <a:lstStyle/>
          <a:p>
            <a:pPr indent="0" lvl="0" marL="0" rtl="0" algn="ctr">
              <a:spcBef>
                <a:spcPts val="1000"/>
              </a:spcBef>
              <a:spcAft>
                <a:spcPts val="0"/>
              </a:spcAft>
              <a:buNone/>
            </a:pPr>
            <a:r>
              <a:rPr b="1" lang="en-GB" sz="2400">
                <a:solidFill>
                  <a:schemeClr val="dk1"/>
                </a:solidFill>
                <a:latin typeface="Calibri"/>
                <a:ea typeface="Calibri"/>
                <a:cs typeface="Calibri"/>
                <a:sym typeface="Calibri"/>
              </a:rPr>
              <a:t>Customer Data</a:t>
            </a:r>
            <a:endParaRPr b="1" sz="2400">
              <a:solidFill>
                <a:schemeClr val="dk1"/>
              </a:solidFill>
              <a:latin typeface="Calibri"/>
              <a:ea typeface="Calibri"/>
              <a:cs typeface="Calibri"/>
              <a:sym typeface="Calibri"/>
            </a:endParaRPr>
          </a:p>
          <a:p>
            <a:pPr indent="0" lvl="0" marL="0" rtl="0" algn="ctr">
              <a:spcBef>
                <a:spcPts val="1000"/>
              </a:spcBef>
              <a:spcAft>
                <a:spcPts val="0"/>
              </a:spcAft>
              <a:buNone/>
            </a:pPr>
            <a:r>
              <a:rPr lang="en-GB" sz="1800">
                <a:solidFill>
                  <a:schemeClr val="dk1"/>
                </a:solidFill>
                <a:latin typeface="Calibri"/>
                <a:ea typeface="Calibri"/>
                <a:cs typeface="Calibri"/>
                <a:sym typeface="Calibri"/>
              </a:rPr>
              <a:t>Used to formulate personalised plans and policies</a:t>
            </a:r>
            <a:endParaRPr sz="1800">
              <a:solidFill>
                <a:schemeClr val="dk1"/>
              </a:solidFill>
              <a:latin typeface="Calibri"/>
              <a:ea typeface="Calibri"/>
              <a:cs typeface="Calibri"/>
              <a:sym typeface="Calibri"/>
            </a:endParaRPr>
          </a:p>
        </p:txBody>
      </p:sp>
      <p:sp>
        <p:nvSpPr>
          <p:cNvPr id="567" name="Shape 567"/>
          <p:cNvSpPr txBox="1"/>
          <p:nvPr/>
        </p:nvSpPr>
        <p:spPr>
          <a:xfrm>
            <a:off x="8025100" y="4850625"/>
            <a:ext cx="3668400" cy="1263600"/>
          </a:xfrm>
          <a:prstGeom prst="rect">
            <a:avLst/>
          </a:prstGeom>
          <a:noFill/>
          <a:ln>
            <a:noFill/>
          </a:ln>
        </p:spPr>
        <p:txBody>
          <a:bodyPr anchorCtr="0" anchor="ctr" bIns="91425" lIns="91425" spcFirstLastPara="1" rIns="91425" wrap="square" tIns="91425">
            <a:noAutofit/>
          </a:bodyPr>
          <a:lstStyle/>
          <a:p>
            <a:pPr indent="0" lvl="0" marL="0" rtl="0" algn="ctr">
              <a:spcBef>
                <a:spcPts val="1000"/>
              </a:spcBef>
              <a:spcAft>
                <a:spcPts val="0"/>
              </a:spcAft>
              <a:buClr>
                <a:schemeClr val="dk1"/>
              </a:buClr>
              <a:buSzPts val="1100"/>
              <a:buFont typeface="Arial"/>
              <a:buNone/>
            </a:pPr>
            <a:r>
              <a:rPr b="1" lang="en-GB" sz="2400">
                <a:solidFill>
                  <a:schemeClr val="dk1"/>
                </a:solidFill>
                <a:latin typeface="Calibri"/>
                <a:ea typeface="Calibri"/>
                <a:cs typeface="Calibri"/>
                <a:sym typeface="Calibri"/>
              </a:rPr>
              <a:t>Aviva’s Value</a:t>
            </a:r>
            <a:endParaRPr b="1" sz="2400">
              <a:solidFill>
                <a:schemeClr val="dk1"/>
              </a:solidFill>
              <a:latin typeface="Calibri"/>
              <a:ea typeface="Calibri"/>
              <a:cs typeface="Calibri"/>
              <a:sym typeface="Calibri"/>
            </a:endParaRPr>
          </a:p>
          <a:p>
            <a:pPr indent="0" lvl="0" marL="0" rtl="0" algn="ctr">
              <a:spcBef>
                <a:spcPts val="1000"/>
              </a:spcBef>
              <a:spcAft>
                <a:spcPts val="0"/>
              </a:spcAft>
              <a:buNone/>
            </a:pPr>
            <a:r>
              <a:rPr lang="en-GB" sz="1800">
                <a:solidFill>
                  <a:schemeClr val="dk1"/>
                </a:solidFill>
                <a:latin typeface="Calibri"/>
                <a:ea typeface="Calibri"/>
                <a:cs typeface="Calibri"/>
                <a:sym typeface="Calibri"/>
              </a:rPr>
              <a:t>Preparing for uncertainty &amp; protecting things important to customers in terms of: Financials, Environment and Community</a:t>
            </a:r>
            <a:endParaRPr b="1" sz="2400">
              <a:solidFill>
                <a:schemeClr val="dk1"/>
              </a:solidFill>
              <a:latin typeface="Calibri"/>
              <a:ea typeface="Calibri"/>
              <a:cs typeface="Calibri"/>
              <a:sym typeface="Calibri"/>
            </a:endParaRPr>
          </a:p>
        </p:txBody>
      </p:sp>
      <p:sp>
        <p:nvSpPr>
          <p:cNvPr id="568" name="Shape 568"/>
          <p:cNvSpPr txBox="1"/>
          <p:nvPr>
            <p:ph type="title"/>
          </p:nvPr>
        </p:nvSpPr>
        <p:spPr>
          <a:xfrm>
            <a:off x="685800" y="152400"/>
            <a:ext cx="10515600" cy="1325700"/>
          </a:xfrm>
          <a:prstGeom prst="rect">
            <a:avLst/>
          </a:prstGeom>
          <a:noFill/>
          <a:ln>
            <a:noFill/>
          </a:ln>
        </p:spPr>
        <p:txBody>
          <a:bodyPr anchorCtr="0" anchor="ctr" bIns="45700" lIns="91425" spcFirstLastPara="1" rIns="91425" wrap="square" tIns="45700">
            <a:noAutofit/>
          </a:bodyPr>
          <a:lstStyle/>
          <a:p>
            <a:pPr indent="0" lvl="0" marL="0">
              <a:spcBef>
                <a:spcPts val="0"/>
              </a:spcBef>
              <a:spcAft>
                <a:spcPts val="0"/>
              </a:spcAft>
              <a:buClr>
                <a:schemeClr val="dk1"/>
              </a:buClr>
              <a:buSzPts val="1100"/>
              <a:buFont typeface="Arial"/>
              <a:buNone/>
            </a:pPr>
            <a:r>
              <a:rPr lang="en-GB">
                <a:solidFill>
                  <a:schemeClr val="accent6"/>
                </a:solidFill>
              </a:rPr>
              <a:t>Integration with Aviva</a:t>
            </a:r>
            <a:endParaRPr>
              <a:solidFill>
                <a:schemeClr val="accent6"/>
              </a:solidFill>
            </a:endParaRPr>
          </a:p>
          <a:p>
            <a:pPr indent="0" lvl="0" marL="0" rtl="0">
              <a:spcBef>
                <a:spcPts val="0"/>
              </a:spcBef>
              <a:spcAft>
                <a:spcPts val="0"/>
              </a:spcAft>
              <a:buClr>
                <a:schemeClr val="dk1"/>
              </a:buClr>
              <a:buSzPts val="1100"/>
              <a:buFont typeface="Arial"/>
              <a:buNone/>
            </a:pPr>
            <a:r>
              <a:rPr lang="en-GB" sz="2800">
                <a:solidFill>
                  <a:srgbClr val="F1C232"/>
                </a:solidFill>
              </a:rPr>
              <a:t>Leveraging on Aviva’s Digital Edge</a:t>
            </a:r>
            <a:endParaRPr>
              <a:solidFill>
                <a:srgbClr val="1C4587"/>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Shape 573"/>
          <p:cNvSpPr txBox="1"/>
          <p:nvPr>
            <p:ph type="ctrTitle"/>
          </p:nvPr>
        </p:nvSpPr>
        <p:spPr>
          <a:xfrm>
            <a:off x="2409150" y="3657825"/>
            <a:ext cx="72495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sz="5500">
                <a:solidFill>
                  <a:schemeClr val="dk2"/>
                </a:solidFill>
              </a:rPr>
              <a:t>Thank you!</a:t>
            </a:r>
            <a:endParaRPr sz="5500">
              <a:solidFill>
                <a:schemeClr val="dk2"/>
              </a:solidFill>
            </a:endParaRPr>
          </a:p>
        </p:txBody>
      </p:sp>
      <p:pic>
        <p:nvPicPr>
          <p:cNvPr id="574" name="Shape 574"/>
          <p:cNvPicPr preferRelativeResize="0"/>
          <p:nvPr/>
        </p:nvPicPr>
        <p:blipFill rotWithShape="1">
          <a:blip r:embed="rId3">
            <a:alphaModFix/>
          </a:blip>
          <a:srcRect b="0" l="0" r="0" t="0"/>
          <a:stretch/>
        </p:blipFill>
        <p:spPr>
          <a:xfrm>
            <a:off x="268478" y="5547346"/>
            <a:ext cx="1162050" cy="1063571"/>
          </a:xfrm>
          <a:prstGeom prst="rect">
            <a:avLst/>
          </a:prstGeom>
          <a:noFill/>
          <a:ln>
            <a:noFill/>
          </a:ln>
        </p:spPr>
      </p:pic>
      <p:pic>
        <p:nvPicPr>
          <p:cNvPr id="575" name="Shape 575"/>
          <p:cNvPicPr preferRelativeResize="0"/>
          <p:nvPr/>
        </p:nvPicPr>
        <p:blipFill>
          <a:blip r:embed="rId4">
            <a:alphaModFix/>
          </a:blip>
          <a:stretch>
            <a:fillRect/>
          </a:stretch>
        </p:blipFill>
        <p:spPr>
          <a:xfrm>
            <a:off x="8764175" y="6010200"/>
            <a:ext cx="3237750" cy="735775"/>
          </a:xfrm>
          <a:prstGeom prst="rect">
            <a:avLst/>
          </a:prstGeom>
          <a:noFill/>
          <a:ln>
            <a:noFill/>
          </a:ln>
        </p:spPr>
      </p:pic>
      <p:pic>
        <p:nvPicPr>
          <p:cNvPr id="576" name="Shape 576"/>
          <p:cNvPicPr preferRelativeResize="0"/>
          <p:nvPr/>
        </p:nvPicPr>
        <p:blipFill>
          <a:blip r:embed="rId5">
            <a:alphaModFix/>
          </a:blip>
          <a:stretch>
            <a:fillRect/>
          </a:stretch>
        </p:blipFill>
        <p:spPr>
          <a:xfrm>
            <a:off x="4160425" y="2108050"/>
            <a:ext cx="4053052" cy="1301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Shape 581"/>
          <p:cNvSpPr txBox="1"/>
          <p:nvPr>
            <p:ph type="ctrTitle"/>
          </p:nvPr>
        </p:nvSpPr>
        <p:spPr>
          <a:xfrm>
            <a:off x="1991250" y="3682443"/>
            <a:ext cx="8408700" cy="1063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sz="7200">
                <a:solidFill>
                  <a:schemeClr val="dk2"/>
                </a:solidFill>
              </a:rPr>
              <a:t>Q&amp;As</a:t>
            </a:r>
            <a:endParaRPr>
              <a:solidFill>
                <a:schemeClr val="dk2"/>
              </a:solidFill>
            </a:endParaRPr>
          </a:p>
        </p:txBody>
      </p:sp>
      <p:pic>
        <p:nvPicPr>
          <p:cNvPr id="582" name="Shape 582"/>
          <p:cNvPicPr preferRelativeResize="0"/>
          <p:nvPr/>
        </p:nvPicPr>
        <p:blipFill rotWithShape="1">
          <a:blip r:embed="rId3">
            <a:alphaModFix/>
          </a:blip>
          <a:srcRect b="0" l="0" r="0" t="0"/>
          <a:stretch/>
        </p:blipFill>
        <p:spPr>
          <a:xfrm>
            <a:off x="268478" y="5547346"/>
            <a:ext cx="1162050" cy="1063571"/>
          </a:xfrm>
          <a:prstGeom prst="rect">
            <a:avLst/>
          </a:prstGeom>
          <a:noFill/>
          <a:ln>
            <a:noFill/>
          </a:ln>
        </p:spPr>
      </p:pic>
      <p:pic>
        <p:nvPicPr>
          <p:cNvPr id="583" name="Shape 583"/>
          <p:cNvPicPr preferRelativeResize="0"/>
          <p:nvPr/>
        </p:nvPicPr>
        <p:blipFill>
          <a:blip r:embed="rId4">
            <a:alphaModFix/>
          </a:blip>
          <a:stretch>
            <a:fillRect/>
          </a:stretch>
        </p:blipFill>
        <p:spPr>
          <a:xfrm>
            <a:off x="4748178" y="858838"/>
            <a:ext cx="3043136" cy="3043136"/>
          </a:xfrm>
          <a:prstGeom prst="rect">
            <a:avLst/>
          </a:prstGeom>
          <a:noFill/>
          <a:ln>
            <a:noFill/>
          </a:ln>
        </p:spPr>
      </p:pic>
      <p:pic>
        <p:nvPicPr>
          <p:cNvPr id="584" name="Shape 584"/>
          <p:cNvPicPr preferRelativeResize="0"/>
          <p:nvPr/>
        </p:nvPicPr>
        <p:blipFill>
          <a:blip r:embed="rId5">
            <a:alphaModFix/>
          </a:blip>
          <a:stretch>
            <a:fillRect/>
          </a:stretch>
        </p:blipFill>
        <p:spPr>
          <a:xfrm>
            <a:off x="8764175" y="6010200"/>
            <a:ext cx="3237750" cy="735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Shape 589"/>
          <p:cNvSpPr txBox="1"/>
          <p:nvPr>
            <p:ph type="ctrTitle"/>
          </p:nvPr>
        </p:nvSpPr>
        <p:spPr>
          <a:xfrm>
            <a:off x="1951950" y="660542"/>
            <a:ext cx="82881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sz="7200">
                <a:solidFill>
                  <a:schemeClr val="dk2"/>
                </a:solidFill>
              </a:rPr>
              <a:t>Exhibits</a:t>
            </a:r>
            <a:endParaRPr>
              <a:solidFill>
                <a:schemeClr val="dk2"/>
              </a:solidFill>
            </a:endParaRPr>
          </a:p>
        </p:txBody>
      </p:sp>
      <p:pic>
        <p:nvPicPr>
          <p:cNvPr id="590" name="Shape 590"/>
          <p:cNvPicPr preferRelativeResize="0"/>
          <p:nvPr/>
        </p:nvPicPr>
        <p:blipFill rotWithShape="1">
          <a:blip r:embed="rId3">
            <a:alphaModFix/>
          </a:blip>
          <a:srcRect b="0" l="0" r="0" t="0"/>
          <a:stretch/>
        </p:blipFill>
        <p:spPr>
          <a:xfrm>
            <a:off x="268478" y="5547346"/>
            <a:ext cx="1162050" cy="1063571"/>
          </a:xfrm>
          <a:prstGeom prst="rect">
            <a:avLst/>
          </a:prstGeom>
          <a:noFill/>
          <a:ln>
            <a:noFill/>
          </a:ln>
        </p:spPr>
      </p:pic>
      <p:pic>
        <p:nvPicPr>
          <p:cNvPr id="591" name="Shape 591"/>
          <p:cNvPicPr preferRelativeResize="0"/>
          <p:nvPr/>
        </p:nvPicPr>
        <p:blipFill>
          <a:blip r:embed="rId4">
            <a:alphaModFix/>
          </a:blip>
          <a:stretch>
            <a:fillRect/>
          </a:stretch>
        </p:blipFill>
        <p:spPr>
          <a:xfrm>
            <a:off x="8764175" y="6010200"/>
            <a:ext cx="3237750" cy="735775"/>
          </a:xfrm>
          <a:prstGeom prst="rect">
            <a:avLst/>
          </a:prstGeom>
          <a:noFill/>
          <a:ln>
            <a:noFill/>
          </a:ln>
        </p:spPr>
      </p:pic>
      <p:sp>
        <p:nvSpPr>
          <p:cNvPr id="592" name="Shape 592"/>
          <p:cNvSpPr txBox="1"/>
          <p:nvPr/>
        </p:nvSpPr>
        <p:spPr>
          <a:xfrm>
            <a:off x="1034275" y="1553700"/>
            <a:ext cx="4783200" cy="61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3000" u="sng">
                <a:solidFill>
                  <a:schemeClr val="hlink"/>
                </a:solidFill>
                <a:hlinkClick r:id="rId5"/>
              </a:rPr>
              <a:t>Exhibit 1: Survey Results</a:t>
            </a:r>
            <a:r>
              <a:rPr lang="en-GB" u="sng">
                <a:solidFill>
                  <a:schemeClr val="hlink"/>
                </a:solidFill>
                <a:hlinkClick r:id="rId6"/>
              </a:rPr>
              <a:t> </a:t>
            </a:r>
            <a:endParaRPr/>
          </a:p>
        </p:txBody>
      </p:sp>
      <p:sp>
        <p:nvSpPr>
          <p:cNvPr id="593" name="Shape 593"/>
          <p:cNvSpPr txBox="1"/>
          <p:nvPr/>
        </p:nvSpPr>
        <p:spPr>
          <a:xfrm>
            <a:off x="1034275" y="2239500"/>
            <a:ext cx="4783200" cy="61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3000" u="sng">
                <a:solidFill>
                  <a:schemeClr val="hlink"/>
                </a:solidFill>
                <a:hlinkClick r:id="rId7"/>
              </a:rPr>
              <a:t>Exhibit 2: Cost Structure</a:t>
            </a:r>
            <a:r>
              <a:rPr lang="en-GB" sz="3000" u="sng">
                <a:solidFill>
                  <a:schemeClr val="hlink"/>
                </a:solidFill>
                <a:hlinkClick r:id="rId8"/>
              </a:rPr>
              <a:t> </a:t>
            </a:r>
            <a:endParaRPr sz="3000"/>
          </a:p>
        </p:txBody>
      </p:sp>
      <p:sp>
        <p:nvSpPr>
          <p:cNvPr id="594" name="Shape 594"/>
          <p:cNvSpPr txBox="1"/>
          <p:nvPr/>
        </p:nvSpPr>
        <p:spPr>
          <a:xfrm>
            <a:off x="1034275" y="2925300"/>
            <a:ext cx="4783200" cy="61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3000" u="sng">
                <a:solidFill>
                  <a:schemeClr val="hlink"/>
                </a:solidFill>
                <a:hlinkClick r:id="rId9"/>
              </a:rPr>
              <a:t>Exhibit 3: </a:t>
            </a:r>
            <a:r>
              <a:rPr lang="en-GB" sz="3000" u="sng">
                <a:solidFill>
                  <a:schemeClr val="hlink"/>
                </a:solidFill>
                <a:hlinkClick r:id="rId10"/>
              </a:rPr>
              <a:t>Projection</a:t>
            </a:r>
            <a:endParaRPr sz="3000"/>
          </a:p>
        </p:txBody>
      </p:sp>
      <p:sp>
        <p:nvSpPr>
          <p:cNvPr id="595" name="Shape 595"/>
          <p:cNvSpPr txBox="1"/>
          <p:nvPr/>
        </p:nvSpPr>
        <p:spPr>
          <a:xfrm>
            <a:off x="1034275" y="3611100"/>
            <a:ext cx="4783200" cy="61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3000" u="sng">
                <a:solidFill>
                  <a:schemeClr val="hlink"/>
                </a:solidFill>
                <a:hlinkClick r:id="rId11"/>
              </a:rPr>
              <a:t>Exhibit 4: Supply Chain</a:t>
            </a:r>
            <a:endParaRPr sz="3000"/>
          </a:p>
        </p:txBody>
      </p:sp>
      <p:sp>
        <p:nvSpPr>
          <p:cNvPr id="596" name="Shape 596"/>
          <p:cNvSpPr txBox="1"/>
          <p:nvPr/>
        </p:nvSpPr>
        <p:spPr>
          <a:xfrm>
            <a:off x="1034275" y="4373100"/>
            <a:ext cx="4783200" cy="61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3000" u="sng">
                <a:solidFill>
                  <a:schemeClr val="hlink"/>
                </a:solidFill>
                <a:hlinkClick r:id="rId12"/>
              </a:rPr>
              <a:t>Exhibit </a:t>
            </a:r>
            <a:r>
              <a:rPr lang="en-GB" sz="3000" u="sng">
                <a:solidFill>
                  <a:schemeClr val="hlink"/>
                </a:solidFill>
                <a:hlinkClick r:id="rId13"/>
              </a:rPr>
              <a:t>5: Roadmap</a:t>
            </a:r>
            <a:endParaRPr sz="3000"/>
          </a:p>
        </p:txBody>
      </p:sp>
      <p:sp>
        <p:nvSpPr>
          <p:cNvPr id="597" name="Shape 597"/>
          <p:cNvSpPr txBox="1"/>
          <p:nvPr/>
        </p:nvSpPr>
        <p:spPr>
          <a:xfrm>
            <a:off x="6292075" y="1553700"/>
            <a:ext cx="5211600" cy="61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3000" u="sng">
                <a:solidFill>
                  <a:schemeClr val="hlink"/>
                </a:solidFill>
                <a:hlinkClick r:id="rId14"/>
              </a:rPr>
              <a:t>Exhibit </a:t>
            </a:r>
            <a:r>
              <a:rPr lang="en-GB" sz="3000" u="sng">
                <a:solidFill>
                  <a:schemeClr val="hlink"/>
                </a:solidFill>
                <a:hlinkClick r:id="rId15"/>
              </a:rPr>
              <a:t>6: Proposed Solution</a:t>
            </a:r>
            <a:endParaRPr sz="3000"/>
          </a:p>
        </p:txBody>
      </p:sp>
      <p:sp>
        <p:nvSpPr>
          <p:cNvPr id="598" name="Shape 598"/>
          <p:cNvSpPr txBox="1"/>
          <p:nvPr/>
        </p:nvSpPr>
        <p:spPr>
          <a:xfrm>
            <a:off x="6292075" y="2239500"/>
            <a:ext cx="4783200" cy="61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3000" u="sng">
                <a:solidFill>
                  <a:schemeClr val="hlink"/>
                </a:solidFill>
                <a:hlinkClick r:id="rId16"/>
              </a:rPr>
              <a:t>Exhibit </a:t>
            </a:r>
            <a:r>
              <a:rPr lang="en-GB" sz="3000" u="sng">
                <a:solidFill>
                  <a:schemeClr val="hlink"/>
                </a:solidFill>
                <a:hlinkClick r:id="rId17"/>
              </a:rPr>
              <a:t>7: Key Metrics</a:t>
            </a:r>
            <a:endParaRPr sz="3000"/>
          </a:p>
        </p:txBody>
      </p:sp>
      <p:sp>
        <p:nvSpPr>
          <p:cNvPr id="599" name="Shape 599"/>
          <p:cNvSpPr txBox="1"/>
          <p:nvPr/>
        </p:nvSpPr>
        <p:spPr>
          <a:xfrm>
            <a:off x="6292075" y="2925300"/>
            <a:ext cx="4783200" cy="61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3000" u="sng">
                <a:solidFill>
                  <a:schemeClr val="hlink"/>
                </a:solidFill>
                <a:hlinkClick r:id="rId18"/>
              </a:rPr>
              <a:t>Exhibit </a:t>
            </a:r>
            <a:r>
              <a:rPr lang="en-GB" sz="3000" u="sng">
                <a:solidFill>
                  <a:schemeClr val="hlink"/>
                </a:solidFill>
                <a:hlinkClick r:id="rId19"/>
              </a:rPr>
              <a:t>8: Channels</a:t>
            </a:r>
            <a:endParaRPr sz="3000"/>
          </a:p>
        </p:txBody>
      </p:sp>
      <p:sp>
        <p:nvSpPr>
          <p:cNvPr id="600" name="Shape 600"/>
          <p:cNvSpPr txBox="1"/>
          <p:nvPr/>
        </p:nvSpPr>
        <p:spPr>
          <a:xfrm>
            <a:off x="6292075" y="3611100"/>
            <a:ext cx="4783200" cy="61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3000" u="sng">
                <a:solidFill>
                  <a:schemeClr val="hlink"/>
                </a:solidFill>
                <a:hlinkClick r:id="rId20"/>
              </a:rPr>
              <a:t>Exhibit </a:t>
            </a:r>
            <a:r>
              <a:rPr lang="en-GB" sz="3000" u="sng">
                <a:solidFill>
                  <a:schemeClr val="hlink"/>
                </a:solidFill>
                <a:hlinkClick r:id="rId21"/>
              </a:rPr>
              <a:t>9: Prototype</a:t>
            </a:r>
            <a:endParaRPr sz="3000"/>
          </a:p>
        </p:txBody>
      </p:sp>
      <p:sp>
        <p:nvSpPr>
          <p:cNvPr id="601" name="Shape 601"/>
          <p:cNvSpPr txBox="1"/>
          <p:nvPr/>
        </p:nvSpPr>
        <p:spPr>
          <a:xfrm>
            <a:off x="6292075" y="4373100"/>
            <a:ext cx="5211600" cy="61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3000" u="sng">
                <a:solidFill>
                  <a:schemeClr val="hlink"/>
                </a:solidFill>
                <a:hlinkClick r:id="rId22"/>
              </a:rPr>
              <a:t>Exhibit </a:t>
            </a:r>
            <a:r>
              <a:rPr lang="en-GB" sz="3000" u="sng">
                <a:solidFill>
                  <a:schemeClr val="hlink"/>
                </a:solidFill>
                <a:hlinkClick r:id="rId23"/>
              </a:rPr>
              <a:t>10: Revenue Stream</a:t>
            </a:r>
            <a:endParaRPr sz="3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Shape 606"/>
          <p:cNvSpPr txBox="1"/>
          <p:nvPr>
            <p:ph type="ctrTitle"/>
          </p:nvPr>
        </p:nvSpPr>
        <p:spPr>
          <a:xfrm>
            <a:off x="-2276800" y="1025"/>
            <a:ext cx="107883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sz="4500">
                <a:solidFill>
                  <a:schemeClr val="dk2"/>
                </a:solidFill>
              </a:rPr>
              <a:t>Exhibit 2: Cost Structure</a:t>
            </a:r>
            <a:endParaRPr sz="4500">
              <a:solidFill>
                <a:schemeClr val="dk2"/>
              </a:solidFill>
            </a:endParaRPr>
          </a:p>
        </p:txBody>
      </p:sp>
      <p:pic>
        <p:nvPicPr>
          <p:cNvPr id="607" name="Shape 607"/>
          <p:cNvPicPr preferRelativeResize="0"/>
          <p:nvPr/>
        </p:nvPicPr>
        <p:blipFill>
          <a:blip r:embed="rId3">
            <a:alphaModFix/>
          </a:blip>
          <a:stretch>
            <a:fillRect/>
          </a:stretch>
        </p:blipFill>
        <p:spPr>
          <a:xfrm>
            <a:off x="1887725" y="881674"/>
            <a:ext cx="7904417" cy="5729250"/>
          </a:xfrm>
          <a:prstGeom prst="rect">
            <a:avLst/>
          </a:prstGeom>
          <a:noFill/>
          <a:ln>
            <a:noFill/>
          </a:ln>
        </p:spPr>
      </p:pic>
      <p:sp>
        <p:nvSpPr>
          <p:cNvPr id="608" name="Shape 608"/>
          <p:cNvSpPr txBox="1"/>
          <p:nvPr>
            <p:ph type="ctrTitle"/>
          </p:nvPr>
        </p:nvSpPr>
        <p:spPr>
          <a:xfrm>
            <a:off x="10079000" y="6216775"/>
            <a:ext cx="23280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sz="7200" u="sng">
                <a:solidFill>
                  <a:schemeClr val="hlink"/>
                </a:solidFill>
                <a:hlinkClick r:id="rId4"/>
              </a:rPr>
              <a:t>Back</a:t>
            </a:r>
            <a:endParaRPr>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Shape 613"/>
          <p:cNvSpPr txBox="1"/>
          <p:nvPr>
            <p:ph type="ctrTitle"/>
          </p:nvPr>
        </p:nvSpPr>
        <p:spPr>
          <a:xfrm>
            <a:off x="-2846975" y="93075"/>
            <a:ext cx="107883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sz="4500">
                <a:solidFill>
                  <a:schemeClr val="dk2"/>
                </a:solidFill>
              </a:rPr>
              <a:t>Exhibit 3: Projection</a:t>
            </a:r>
            <a:endParaRPr sz="4500">
              <a:solidFill>
                <a:schemeClr val="dk2"/>
              </a:solidFill>
            </a:endParaRPr>
          </a:p>
        </p:txBody>
      </p:sp>
      <p:sp>
        <p:nvSpPr>
          <p:cNvPr id="614" name="Shape 614"/>
          <p:cNvSpPr txBox="1"/>
          <p:nvPr>
            <p:ph type="ctrTitle"/>
          </p:nvPr>
        </p:nvSpPr>
        <p:spPr>
          <a:xfrm>
            <a:off x="10079000" y="6216775"/>
            <a:ext cx="23280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sz="7200" u="sng">
                <a:solidFill>
                  <a:schemeClr val="hlink"/>
                </a:solidFill>
                <a:hlinkClick r:id="rId3"/>
              </a:rPr>
              <a:t>Back</a:t>
            </a:r>
            <a:endParaRPr>
              <a:solidFill>
                <a:schemeClr val="dk2"/>
              </a:solidFill>
            </a:endParaRPr>
          </a:p>
        </p:txBody>
      </p:sp>
      <p:pic>
        <p:nvPicPr>
          <p:cNvPr id="615" name="Shape 615"/>
          <p:cNvPicPr preferRelativeResize="0"/>
          <p:nvPr/>
        </p:nvPicPr>
        <p:blipFill>
          <a:blip r:embed="rId4">
            <a:alphaModFix/>
          </a:blip>
          <a:stretch>
            <a:fillRect/>
          </a:stretch>
        </p:blipFill>
        <p:spPr>
          <a:xfrm>
            <a:off x="1339600" y="907350"/>
            <a:ext cx="9826075" cy="4944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Shape 620"/>
          <p:cNvSpPr txBox="1"/>
          <p:nvPr>
            <p:ph type="ctrTitle"/>
          </p:nvPr>
        </p:nvSpPr>
        <p:spPr>
          <a:xfrm>
            <a:off x="-2736125" y="153425"/>
            <a:ext cx="107883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sz="4500">
                <a:solidFill>
                  <a:schemeClr val="dk2"/>
                </a:solidFill>
              </a:rPr>
              <a:t>Exhibit 3: Projection</a:t>
            </a:r>
            <a:endParaRPr sz="4500">
              <a:solidFill>
                <a:schemeClr val="dk2"/>
              </a:solidFill>
            </a:endParaRPr>
          </a:p>
        </p:txBody>
      </p:sp>
      <p:sp>
        <p:nvSpPr>
          <p:cNvPr id="621" name="Shape 621"/>
          <p:cNvSpPr txBox="1"/>
          <p:nvPr>
            <p:ph type="ctrTitle"/>
          </p:nvPr>
        </p:nvSpPr>
        <p:spPr>
          <a:xfrm>
            <a:off x="10079000" y="6216775"/>
            <a:ext cx="23280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sz="7200" u="sng">
                <a:solidFill>
                  <a:schemeClr val="hlink"/>
                </a:solidFill>
                <a:hlinkClick r:id="rId3"/>
              </a:rPr>
              <a:t>Back</a:t>
            </a:r>
            <a:endParaRPr>
              <a:solidFill>
                <a:schemeClr val="dk2"/>
              </a:solidFill>
            </a:endParaRPr>
          </a:p>
        </p:txBody>
      </p:sp>
      <p:pic>
        <p:nvPicPr>
          <p:cNvPr id="622" name="Shape 622"/>
          <p:cNvPicPr preferRelativeResize="0"/>
          <p:nvPr/>
        </p:nvPicPr>
        <p:blipFill>
          <a:blip r:embed="rId4">
            <a:alphaModFix/>
          </a:blip>
          <a:stretch>
            <a:fillRect/>
          </a:stretch>
        </p:blipFill>
        <p:spPr>
          <a:xfrm>
            <a:off x="1582925" y="1124575"/>
            <a:ext cx="9576300" cy="4608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Shape 627"/>
          <p:cNvSpPr txBox="1"/>
          <p:nvPr/>
        </p:nvSpPr>
        <p:spPr>
          <a:xfrm>
            <a:off x="9389797" y="769875"/>
            <a:ext cx="2006400" cy="345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2000"/>
              <a:t>Customers</a:t>
            </a:r>
            <a:endParaRPr b="1" sz="2000"/>
          </a:p>
        </p:txBody>
      </p:sp>
      <p:sp>
        <p:nvSpPr>
          <p:cNvPr id="628" name="Shape 628"/>
          <p:cNvSpPr txBox="1"/>
          <p:nvPr/>
        </p:nvSpPr>
        <p:spPr>
          <a:xfrm>
            <a:off x="674893" y="3848975"/>
            <a:ext cx="1767300" cy="99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2000"/>
              <a:t>Supermarket</a:t>
            </a:r>
            <a:endParaRPr b="1" sz="2000"/>
          </a:p>
        </p:txBody>
      </p:sp>
      <p:cxnSp>
        <p:nvCxnSpPr>
          <p:cNvPr id="629" name="Shape 629"/>
          <p:cNvCxnSpPr/>
          <p:nvPr/>
        </p:nvCxnSpPr>
        <p:spPr>
          <a:xfrm flipH="1" rot="10800000">
            <a:off x="2442292" y="3475930"/>
            <a:ext cx="1262700" cy="8700"/>
          </a:xfrm>
          <a:prstGeom prst="straightConnector1">
            <a:avLst/>
          </a:prstGeom>
          <a:noFill/>
          <a:ln cap="flat" cmpd="sng" w="38100">
            <a:solidFill>
              <a:srgbClr val="000000"/>
            </a:solidFill>
            <a:prstDash val="solid"/>
            <a:round/>
            <a:headEnd len="med" w="med" type="none"/>
            <a:tailEnd len="med" w="med" type="stealth"/>
          </a:ln>
        </p:spPr>
      </p:cxnSp>
      <p:sp>
        <p:nvSpPr>
          <p:cNvPr id="630" name="Shape 630"/>
          <p:cNvSpPr txBox="1"/>
          <p:nvPr/>
        </p:nvSpPr>
        <p:spPr>
          <a:xfrm>
            <a:off x="449399" y="5591282"/>
            <a:ext cx="2133300" cy="7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1C4587"/>
                </a:solidFill>
              </a:rPr>
              <a:t>Vendors</a:t>
            </a:r>
            <a:endParaRPr b="1" sz="2400">
              <a:solidFill>
                <a:srgbClr val="1C4587"/>
              </a:solidFill>
            </a:endParaRPr>
          </a:p>
        </p:txBody>
      </p:sp>
      <p:sp>
        <p:nvSpPr>
          <p:cNvPr id="631" name="Shape 631"/>
          <p:cNvSpPr txBox="1"/>
          <p:nvPr/>
        </p:nvSpPr>
        <p:spPr>
          <a:xfrm>
            <a:off x="8097071" y="5591281"/>
            <a:ext cx="2280600" cy="7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1C4587"/>
                </a:solidFill>
              </a:rPr>
              <a:t>Redistribution</a:t>
            </a:r>
            <a:endParaRPr b="1" sz="2400">
              <a:solidFill>
                <a:srgbClr val="1C4587"/>
              </a:solidFill>
            </a:endParaRPr>
          </a:p>
        </p:txBody>
      </p:sp>
      <p:sp>
        <p:nvSpPr>
          <p:cNvPr id="632" name="Shape 632"/>
          <p:cNvSpPr txBox="1"/>
          <p:nvPr/>
        </p:nvSpPr>
        <p:spPr>
          <a:xfrm>
            <a:off x="3324683" y="5591275"/>
            <a:ext cx="3181800" cy="7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1C4587"/>
                </a:solidFill>
              </a:rPr>
              <a:t>Mobile App Platform</a:t>
            </a:r>
            <a:endParaRPr b="1" sz="2400">
              <a:solidFill>
                <a:srgbClr val="1C4587"/>
              </a:solidFill>
            </a:endParaRPr>
          </a:p>
        </p:txBody>
      </p:sp>
      <p:pic>
        <p:nvPicPr>
          <p:cNvPr id="633" name="Shape 633"/>
          <p:cNvPicPr preferRelativeResize="0"/>
          <p:nvPr/>
        </p:nvPicPr>
        <p:blipFill>
          <a:blip r:embed="rId3">
            <a:alphaModFix/>
          </a:blip>
          <a:stretch>
            <a:fillRect/>
          </a:stretch>
        </p:blipFill>
        <p:spPr>
          <a:xfrm>
            <a:off x="812367" y="2610808"/>
            <a:ext cx="1262810" cy="1238161"/>
          </a:xfrm>
          <a:prstGeom prst="rect">
            <a:avLst/>
          </a:prstGeom>
          <a:noFill/>
          <a:ln>
            <a:noFill/>
          </a:ln>
        </p:spPr>
      </p:pic>
      <p:pic>
        <p:nvPicPr>
          <p:cNvPr id="634" name="Shape 634"/>
          <p:cNvPicPr preferRelativeResize="0"/>
          <p:nvPr/>
        </p:nvPicPr>
        <p:blipFill>
          <a:blip r:embed="rId4">
            <a:alphaModFix/>
          </a:blip>
          <a:stretch>
            <a:fillRect/>
          </a:stretch>
        </p:blipFill>
        <p:spPr>
          <a:xfrm>
            <a:off x="7876676" y="511426"/>
            <a:ext cx="1419883" cy="945504"/>
          </a:xfrm>
          <a:prstGeom prst="rect">
            <a:avLst/>
          </a:prstGeom>
          <a:noFill/>
          <a:ln>
            <a:noFill/>
          </a:ln>
        </p:spPr>
      </p:pic>
      <p:pic>
        <p:nvPicPr>
          <p:cNvPr id="635" name="Shape 635"/>
          <p:cNvPicPr preferRelativeResize="0"/>
          <p:nvPr/>
        </p:nvPicPr>
        <p:blipFill>
          <a:blip r:embed="rId5">
            <a:alphaModFix/>
          </a:blip>
          <a:stretch>
            <a:fillRect/>
          </a:stretch>
        </p:blipFill>
        <p:spPr>
          <a:xfrm>
            <a:off x="7915818" y="1807495"/>
            <a:ext cx="1109696" cy="1088057"/>
          </a:xfrm>
          <a:prstGeom prst="rect">
            <a:avLst/>
          </a:prstGeom>
          <a:noFill/>
          <a:ln>
            <a:noFill/>
          </a:ln>
        </p:spPr>
      </p:pic>
      <p:sp>
        <p:nvSpPr>
          <p:cNvPr id="636" name="Shape 636"/>
          <p:cNvSpPr txBox="1"/>
          <p:nvPr/>
        </p:nvSpPr>
        <p:spPr>
          <a:xfrm>
            <a:off x="9135889" y="2105235"/>
            <a:ext cx="1903500" cy="345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2000"/>
              <a:t>Soup Kitchens</a:t>
            </a:r>
            <a:endParaRPr b="1" sz="2000"/>
          </a:p>
        </p:txBody>
      </p:sp>
      <p:pic>
        <p:nvPicPr>
          <p:cNvPr id="637" name="Shape 637"/>
          <p:cNvPicPr preferRelativeResize="0"/>
          <p:nvPr/>
        </p:nvPicPr>
        <p:blipFill>
          <a:blip r:embed="rId6">
            <a:alphaModFix/>
          </a:blip>
          <a:stretch>
            <a:fillRect/>
          </a:stretch>
        </p:blipFill>
        <p:spPr>
          <a:xfrm>
            <a:off x="7892466" y="3210494"/>
            <a:ext cx="1146025" cy="1123657"/>
          </a:xfrm>
          <a:prstGeom prst="rect">
            <a:avLst/>
          </a:prstGeom>
          <a:noFill/>
          <a:ln>
            <a:noFill/>
          </a:ln>
        </p:spPr>
      </p:pic>
      <p:sp>
        <p:nvSpPr>
          <p:cNvPr id="638" name="Shape 638"/>
          <p:cNvSpPr txBox="1"/>
          <p:nvPr/>
        </p:nvSpPr>
        <p:spPr>
          <a:xfrm>
            <a:off x="9025526" y="3424475"/>
            <a:ext cx="2660100" cy="945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2000"/>
              <a:t>Powder-Processing Companies</a:t>
            </a:r>
            <a:endParaRPr b="1" sz="2000"/>
          </a:p>
        </p:txBody>
      </p:sp>
      <p:pic>
        <p:nvPicPr>
          <p:cNvPr id="639" name="Shape 639"/>
          <p:cNvPicPr preferRelativeResize="0"/>
          <p:nvPr/>
        </p:nvPicPr>
        <p:blipFill>
          <a:blip r:embed="rId7">
            <a:alphaModFix/>
          </a:blip>
          <a:stretch>
            <a:fillRect/>
          </a:stretch>
        </p:blipFill>
        <p:spPr>
          <a:xfrm>
            <a:off x="8097079" y="4574991"/>
            <a:ext cx="790881" cy="775443"/>
          </a:xfrm>
          <a:prstGeom prst="rect">
            <a:avLst/>
          </a:prstGeom>
          <a:noFill/>
          <a:ln>
            <a:noFill/>
          </a:ln>
        </p:spPr>
      </p:pic>
      <p:sp>
        <p:nvSpPr>
          <p:cNvPr id="640" name="Shape 640"/>
          <p:cNvSpPr txBox="1"/>
          <p:nvPr/>
        </p:nvSpPr>
        <p:spPr>
          <a:xfrm>
            <a:off x="9025514" y="4765535"/>
            <a:ext cx="2405400" cy="45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2000"/>
              <a:t>Compost</a:t>
            </a:r>
            <a:endParaRPr b="1" sz="2000"/>
          </a:p>
        </p:txBody>
      </p:sp>
      <p:cxnSp>
        <p:nvCxnSpPr>
          <p:cNvPr id="641" name="Shape 641"/>
          <p:cNvCxnSpPr/>
          <p:nvPr/>
        </p:nvCxnSpPr>
        <p:spPr>
          <a:xfrm flipH="1" rot="10800000">
            <a:off x="5949842" y="1119446"/>
            <a:ext cx="1751400" cy="2001000"/>
          </a:xfrm>
          <a:prstGeom prst="straightConnector1">
            <a:avLst/>
          </a:prstGeom>
          <a:noFill/>
          <a:ln cap="flat" cmpd="sng" w="38100">
            <a:solidFill>
              <a:srgbClr val="000000"/>
            </a:solidFill>
            <a:prstDash val="solid"/>
            <a:round/>
            <a:headEnd len="med" w="med" type="none"/>
            <a:tailEnd len="med" w="med" type="stealth"/>
          </a:ln>
        </p:spPr>
      </p:cxnSp>
      <p:cxnSp>
        <p:nvCxnSpPr>
          <p:cNvPr id="642" name="Shape 642"/>
          <p:cNvCxnSpPr/>
          <p:nvPr/>
        </p:nvCxnSpPr>
        <p:spPr>
          <a:xfrm flipH="1" rot="10800000">
            <a:off x="5996961" y="2485196"/>
            <a:ext cx="1862100" cy="623700"/>
          </a:xfrm>
          <a:prstGeom prst="straightConnector1">
            <a:avLst/>
          </a:prstGeom>
          <a:noFill/>
          <a:ln cap="flat" cmpd="sng" w="38100">
            <a:solidFill>
              <a:srgbClr val="000000"/>
            </a:solidFill>
            <a:prstDash val="solid"/>
            <a:round/>
            <a:headEnd len="med" w="med" type="none"/>
            <a:tailEnd len="med" w="med" type="stealth"/>
          </a:ln>
        </p:spPr>
      </p:cxnSp>
      <p:cxnSp>
        <p:nvCxnSpPr>
          <p:cNvPr id="643" name="Shape 643"/>
          <p:cNvCxnSpPr/>
          <p:nvPr/>
        </p:nvCxnSpPr>
        <p:spPr>
          <a:xfrm>
            <a:off x="6008764" y="3155118"/>
            <a:ext cx="1850100" cy="658500"/>
          </a:xfrm>
          <a:prstGeom prst="straightConnector1">
            <a:avLst/>
          </a:prstGeom>
          <a:noFill/>
          <a:ln cap="flat" cmpd="sng" w="38100">
            <a:solidFill>
              <a:srgbClr val="000000"/>
            </a:solidFill>
            <a:prstDash val="solid"/>
            <a:round/>
            <a:headEnd len="med" w="med" type="none"/>
            <a:tailEnd len="med" w="med" type="stealth"/>
          </a:ln>
        </p:spPr>
      </p:cxnSp>
      <p:cxnSp>
        <p:nvCxnSpPr>
          <p:cNvPr id="644" name="Shape 644"/>
          <p:cNvCxnSpPr/>
          <p:nvPr/>
        </p:nvCxnSpPr>
        <p:spPr>
          <a:xfrm>
            <a:off x="5961622" y="3132018"/>
            <a:ext cx="1663500" cy="1715700"/>
          </a:xfrm>
          <a:prstGeom prst="straightConnector1">
            <a:avLst/>
          </a:prstGeom>
          <a:noFill/>
          <a:ln cap="flat" cmpd="sng" w="38100">
            <a:solidFill>
              <a:srgbClr val="000000"/>
            </a:solidFill>
            <a:prstDash val="solid"/>
            <a:round/>
            <a:headEnd len="med" w="med" type="none"/>
            <a:tailEnd len="med" w="med" type="stealth"/>
          </a:ln>
        </p:spPr>
      </p:cxnSp>
      <p:sp>
        <p:nvSpPr>
          <p:cNvPr id="645" name="Shape 645"/>
          <p:cNvSpPr txBox="1"/>
          <p:nvPr>
            <p:ph idx="4294967295" type="ctrTitle"/>
          </p:nvPr>
        </p:nvSpPr>
        <p:spPr>
          <a:xfrm>
            <a:off x="209800" y="421175"/>
            <a:ext cx="107883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sz="6000">
                <a:solidFill>
                  <a:schemeClr val="dk2"/>
                </a:solidFill>
              </a:rPr>
              <a:t>Exhibit 4: Supply Chain</a:t>
            </a:r>
            <a:endParaRPr sz="6000">
              <a:solidFill>
                <a:schemeClr val="dk2"/>
              </a:solidFill>
            </a:endParaRPr>
          </a:p>
        </p:txBody>
      </p:sp>
      <p:grpSp>
        <p:nvGrpSpPr>
          <p:cNvPr id="646" name="Shape 646"/>
          <p:cNvGrpSpPr/>
          <p:nvPr/>
        </p:nvGrpSpPr>
        <p:grpSpPr>
          <a:xfrm>
            <a:off x="3729934" y="1593541"/>
            <a:ext cx="2133342" cy="3981368"/>
            <a:chOff x="6847525" y="164825"/>
            <a:chExt cx="3688351" cy="7020574"/>
          </a:xfrm>
        </p:grpSpPr>
        <p:pic>
          <p:nvPicPr>
            <p:cNvPr id="647" name="Shape 647"/>
            <p:cNvPicPr preferRelativeResize="0"/>
            <p:nvPr/>
          </p:nvPicPr>
          <p:blipFill rotWithShape="1">
            <a:blip r:embed="rId8">
              <a:alphaModFix/>
            </a:blip>
            <a:srcRect b="0" l="23188" r="24276" t="0"/>
            <a:stretch/>
          </p:blipFill>
          <p:spPr>
            <a:xfrm>
              <a:off x="6847525" y="164825"/>
              <a:ext cx="3688351" cy="7020574"/>
            </a:xfrm>
            <a:prstGeom prst="rect">
              <a:avLst/>
            </a:prstGeom>
            <a:noFill/>
            <a:ln>
              <a:noFill/>
            </a:ln>
          </p:spPr>
        </p:pic>
        <p:pic>
          <p:nvPicPr>
            <p:cNvPr id="648" name="Shape 648"/>
            <p:cNvPicPr preferRelativeResize="0"/>
            <p:nvPr/>
          </p:nvPicPr>
          <p:blipFill>
            <a:blip r:embed="rId9">
              <a:alphaModFix/>
            </a:blip>
            <a:stretch>
              <a:fillRect/>
            </a:stretch>
          </p:blipFill>
          <p:spPr>
            <a:xfrm>
              <a:off x="7381471" y="1293696"/>
              <a:ext cx="2686900" cy="4782048"/>
            </a:xfrm>
            <a:prstGeom prst="rect">
              <a:avLst/>
            </a:prstGeom>
            <a:noFill/>
            <a:ln>
              <a:noFill/>
            </a:ln>
          </p:spPr>
        </p:pic>
      </p:grpSp>
      <p:pic>
        <p:nvPicPr>
          <p:cNvPr id="649" name="Shape 649"/>
          <p:cNvPicPr preferRelativeResize="0"/>
          <p:nvPr/>
        </p:nvPicPr>
        <p:blipFill>
          <a:blip r:embed="rId10">
            <a:alphaModFix/>
          </a:blip>
          <a:stretch>
            <a:fillRect/>
          </a:stretch>
        </p:blipFill>
        <p:spPr>
          <a:xfrm>
            <a:off x="4030051" y="2222052"/>
            <a:ext cx="1597373" cy="2724730"/>
          </a:xfrm>
          <a:prstGeom prst="rect">
            <a:avLst/>
          </a:prstGeom>
          <a:noFill/>
          <a:ln>
            <a:noFill/>
          </a:ln>
        </p:spPr>
      </p:pic>
      <p:sp>
        <p:nvSpPr>
          <p:cNvPr id="650" name="Shape 650"/>
          <p:cNvSpPr txBox="1"/>
          <p:nvPr>
            <p:ph idx="4294967295" type="ctrTitle"/>
          </p:nvPr>
        </p:nvSpPr>
        <p:spPr>
          <a:xfrm>
            <a:off x="10476800" y="6558875"/>
            <a:ext cx="2006400" cy="6249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sz="7200" u="sng">
                <a:solidFill>
                  <a:schemeClr val="hlink"/>
                </a:solidFill>
                <a:hlinkClick r:id="rId11"/>
              </a:rPr>
              <a:t>Back</a:t>
            </a:r>
            <a:endParaRPr>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Shape 283"/>
          <p:cNvPicPr preferRelativeResize="0"/>
          <p:nvPr/>
        </p:nvPicPr>
        <p:blipFill>
          <a:blip r:embed="rId3">
            <a:alphaModFix/>
          </a:blip>
          <a:stretch>
            <a:fillRect/>
          </a:stretch>
        </p:blipFill>
        <p:spPr>
          <a:xfrm>
            <a:off x="5970250" y="1796750"/>
            <a:ext cx="5801700" cy="4351200"/>
          </a:xfrm>
          <a:prstGeom prst="roundRect">
            <a:avLst>
              <a:gd fmla="val 16667" name="adj"/>
            </a:avLst>
          </a:prstGeom>
          <a:noFill/>
          <a:ln>
            <a:noFill/>
          </a:ln>
        </p:spPr>
      </p:pic>
      <p:sp>
        <p:nvSpPr>
          <p:cNvPr id="284" name="Shape 284"/>
          <p:cNvSpPr txBox="1"/>
          <p:nvPr>
            <p:ph type="title"/>
          </p:nvPr>
        </p:nvSpPr>
        <p:spPr>
          <a:xfrm>
            <a:off x="685800" y="152400"/>
            <a:ext cx="10515600" cy="13257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chemeClr val="dk1"/>
              </a:buClr>
              <a:buSzPts val="4400"/>
              <a:buFont typeface="Calibri"/>
              <a:buNone/>
            </a:pPr>
            <a:r>
              <a:rPr i="1" lang="en-GB">
                <a:solidFill>
                  <a:srgbClr val="1C4587"/>
                </a:solidFill>
              </a:rPr>
              <a:t>‘Freeganism’</a:t>
            </a:r>
            <a:endParaRPr i="1">
              <a:solidFill>
                <a:srgbClr val="1C4587"/>
              </a:solidFill>
            </a:endParaRPr>
          </a:p>
          <a:p>
            <a:pPr indent="0" lvl="0" marL="0" rtl="0">
              <a:spcBef>
                <a:spcPts val="0"/>
              </a:spcBef>
              <a:spcAft>
                <a:spcPts val="0"/>
              </a:spcAft>
              <a:buClr>
                <a:schemeClr val="dk1"/>
              </a:buClr>
              <a:buSzPts val="4400"/>
              <a:buFont typeface="Calibri"/>
              <a:buNone/>
            </a:pPr>
            <a:r>
              <a:rPr lang="en-GB" sz="2800">
                <a:solidFill>
                  <a:srgbClr val="1C4587"/>
                </a:solidFill>
              </a:rPr>
              <a:t>Inspiration for our idea</a:t>
            </a:r>
            <a:endParaRPr>
              <a:solidFill>
                <a:srgbClr val="1C4587"/>
              </a:solidFill>
            </a:endParaRPr>
          </a:p>
        </p:txBody>
      </p:sp>
      <p:sp>
        <p:nvSpPr>
          <p:cNvPr id="285" name="Shape 285"/>
          <p:cNvSpPr txBox="1"/>
          <p:nvPr/>
        </p:nvSpPr>
        <p:spPr>
          <a:xfrm>
            <a:off x="754800" y="2277275"/>
            <a:ext cx="4273200" cy="3000000"/>
          </a:xfrm>
          <a:prstGeom prst="rect">
            <a:avLst/>
          </a:prstGeom>
          <a:noFill/>
          <a:ln>
            <a:noFill/>
          </a:ln>
        </p:spPr>
        <p:txBody>
          <a:bodyPr anchorCtr="0" anchor="t" bIns="91425" lIns="91425" spcFirstLastPara="1" rIns="91425" wrap="square" tIns="91425">
            <a:noAutofit/>
          </a:bodyPr>
          <a:lstStyle/>
          <a:p>
            <a:pPr indent="0" lvl="0" marL="0" rtl="0">
              <a:lnSpc>
                <a:spcPct val="90000"/>
              </a:lnSpc>
              <a:spcBef>
                <a:spcPts val="0"/>
              </a:spcBef>
              <a:spcAft>
                <a:spcPts val="0"/>
              </a:spcAft>
              <a:buNone/>
            </a:pPr>
            <a:r>
              <a:rPr lang="en-GB" sz="2800">
                <a:solidFill>
                  <a:schemeClr val="dk1"/>
                </a:solidFill>
                <a:latin typeface="Calibri"/>
                <a:ea typeface="Calibri"/>
                <a:cs typeface="Calibri"/>
                <a:sym typeface="Calibri"/>
              </a:rPr>
              <a:t>Rising Trend of Millennials found digging through dumpsters</a:t>
            </a:r>
            <a:endParaRPr/>
          </a:p>
        </p:txBody>
      </p:sp>
      <p:sp>
        <p:nvSpPr>
          <p:cNvPr id="286" name="Shape 286"/>
          <p:cNvSpPr txBox="1"/>
          <p:nvPr/>
        </p:nvSpPr>
        <p:spPr>
          <a:xfrm>
            <a:off x="5598050" y="6267675"/>
            <a:ext cx="6219900" cy="638100"/>
          </a:xfrm>
          <a:prstGeom prst="rect">
            <a:avLst/>
          </a:prstGeom>
          <a:noFill/>
          <a:ln>
            <a:noFill/>
          </a:ln>
        </p:spPr>
        <p:txBody>
          <a:bodyPr anchorCtr="0" anchor="t" bIns="91425" lIns="91425" spcFirstLastPara="1" rIns="91425" wrap="square" tIns="91425">
            <a:noAutofit/>
          </a:bodyPr>
          <a:lstStyle/>
          <a:p>
            <a:pPr indent="0" lvl="0" marL="0" algn="r">
              <a:spcBef>
                <a:spcPts val="0"/>
              </a:spcBef>
              <a:spcAft>
                <a:spcPts val="0"/>
              </a:spcAft>
              <a:buNone/>
            </a:pPr>
            <a:r>
              <a:rPr lang="en-GB">
                <a:latin typeface="Calibri"/>
                <a:ea typeface="Calibri"/>
                <a:cs typeface="Calibri"/>
                <a:sym typeface="Calibri"/>
              </a:rPr>
              <a:t>Source: </a:t>
            </a:r>
            <a:r>
              <a:rPr lang="en-GB" u="sng">
                <a:solidFill>
                  <a:schemeClr val="hlink"/>
                </a:solidFill>
                <a:latin typeface="Calibri"/>
                <a:ea typeface="Calibri"/>
                <a:cs typeface="Calibri"/>
                <a:sym typeface="Calibri"/>
                <a:hlinkClick r:id="rId4"/>
              </a:rPr>
              <a:t>Yahoo</a:t>
            </a:r>
            <a:endParaRPr>
              <a:latin typeface="Calibri"/>
              <a:ea typeface="Calibri"/>
              <a:cs typeface="Calibri"/>
              <a:sym typeface="Calibri"/>
            </a:endParaRPr>
          </a:p>
        </p:txBody>
      </p:sp>
      <p:pic>
        <p:nvPicPr>
          <p:cNvPr id="287" name="Shape 287"/>
          <p:cNvPicPr preferRelativeResize="0"/>
          <p:nvPr/>
        </p:nvPicPr>
        <p:blipFill>
          <a:blip r:embed="rId5">
            <a:alphaModFix/>
          </a:blip>
          <a:stretch>
            <a:fillRect/>
          </a:stretch>
        </p:blipFill>
        <p:spPr>
          <a:xfrm>
            <a:off x="754793" y="4338875"/>
            <a:ext cx="4812049" cy="1145950"/>
          </a:xfrm>
          <a:prstGeom prst="rect">
            <a:avLst/>
          </a:prstGeom>
          <a:noFill/>
          <a:ln cap="flat" cmpd="sng" w="9525">
            <a:solidFill>
              <a:srgbClr val="999999"/>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pic>
        <p:nvPicPr>
          <p:cNvPr id="655" name="Shape 655"/>
          <p:cNvPicPr preferRelativeResize="0"/>
          <p:nvPr/>
        </p:nvPicPr>
        <p:blipFill>
          <a:blip r:embed="rId3">
            <a:alphaModFix/>
          </a:blip>
          <a:stretch>
            <a:fillRect/>
          </a:stretch>
        </p:blipFill>
        <p:spPr>
          <a:xfrm>
            <a:off x="1991125" y="1098825"/>
            <a:ext cx="8740175" cy="5313124"/>
          </a:xfrm>
          <a:prstGeom prst="rect">
            <a:avLst/>
          </a:prstGeom>
          <a:noFill/>
          <a:ln>
            <a:noFill/>
          </a:ln>
        </p:spPr>
      </p:pic>
      <p:sp>
        <p:nvSpPr>
          <p:cNvPr id="656" name="Shape 656"/>
          <p:cNvSpPr txBox="1"/>
          <p:nvPr>
            <p:ph type="title"/>
          </p:nvPr>
        </p:nvSpPr>
        <p:spPr>
          <a:xfrm>
            <a:off x="215700" y="333450"/>
            <a:ext cx="10515600" cy="132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solidFill>
                  <a:srgbClr val="1C4587"/>
                </a:solidFill>
              </a:rPr>
              <a:t>Exhibit 5: </a:t>
            </a:r>
            <a:r>
              <a:rPr lang="en-GB">
                <a:solidFill>
                  <a:srgbClr val="1C4587"/>
                </a:solidFill>
              </a:rPr>
              <a:t>Proposed Roadmap</a:t>
            </a:r>
            <a:endParaRPr/>
          </a:p>
        </p:txBody>
      </p:sp>
      <p:sp>
        <p:nvSpPr>
          <p:cNvPr id="657" name="Shape 657"/>
          <p:cNvSpPr txBox="1"/>
          <p:nvPr>
            <p:ph idx="4294967295" type="ctrTitle"/>
          </p:nvPr>
        </p:nvSpPr>
        <p:spPr>
          <a:xfrm>
            <a:off x="10079000" y="6216775"/>
            <a:ext cx="23280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sz="7200" u="sng">
                <a:solidFill>
                  <a:schemeClr val="hlink"/>
                </a:solidFill>
                <a:hlinkClick r:id="rId4"/>
              </a:rPr>
              <a:t>Back</a:t>
            </a:r>
            <a:endParaRPr>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Shape 662"/>
          <p:cNvSpPr txBox="1"/>
          <p:nvPr>
            <p:ph type="ctrTitle"/>
          </p:nvPr>
        </p:nvSpPr>
        <p:spPr>
          <a:xfrm>
            <a:off x="-3039700" y="182200"/>
            <a:ext cx="107883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sz="4500">
                <a:solidFill>
                  <a:schemeClr val="dk2"/>
                </a:solidFill>
              </a:rPr>
              <a:t>Exhibit 6: Solution</a:t>
            </a:r>
            <a:endParaRPr sz="4500">
              <a:solidFill>
                <a:schemeClr val="dk2"/>
              </a:solidFill>
            </a:endParaRPr>
          </a:p>
        </p:txBody>
      </p:sp>
      <p:sp>
        <p:nvSpPr>
          <p:cNvPr id="663" name="Shape 663"/>
          <p:cNvSpPr txBox="1"/>
          <p:nvPr>
            <p:ph type="ctrTitle"/>
          </p:nvPr>
        </p:nvSpPr>
        <p:spPr>
          <a:xfrm>
            <a:off x="10079000" y="6216775"/>
            <a:ext cx="23280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sz="7200" u="sng">
                <a:solidFill>
                  <a:schemeClr val="hlink"/>
                </a:solidFill>
                <a:hlinkClick r:id="rId3"/>
              </a:rPr>
              <a:t>Back</a:t>
            </a:r>
            <a:endParaRPr>
              <a:solidFill>
                <a:schemeClr val="dk2"/>
              </a:solidFill>
            </a:endParaRPr>
          </a:p>
        </p:txBody>
      </p:sp>
      <p:sp>
        <p:nvSpPr>
          <p:cNvPr id="664" name="Shape 664"/>
          <p:cNvSpPr txBox="1"/>
          <p:nvPr>
            <p:ph idx="4294967295" type="body"/>
          </p:nvPr>
        </p:nvSpPr>
        <p:spPr>
          <a:xfrm>
            <a:off x="1371600" y="1127659"/>
            <a:ext cx="5879100" cy="178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000"/>
              </a:spcBef>
              <a:spcAft>
                <a:spcPts val="0"/>
              </a:spcAft>
              <a:buClr>
                <a:schemeClr val="dk1"/>
              </a:buClr>
              <a:buSzPts val="2800"/>
              <a:buFont typeface="Arial"/>
              <a:buNone/>
            </a:pPr>
            <a:r>
              <a:rPr b="1" lang="en-GB">
                <a:solidFill>
                  <a:srgbClr val="000000"/>
                </a:solidFill>
              </a:rPr>
              <a:t>1. Food Matching</a:t>
            </a:r>
            <a:endParaRPr b="1">
              <a:solidFill>
                <a:srgbClr val="000000"/>
              </a:solidFill>
            </a:endParaRPr>
          </a:p>
          <a:p>
            <a:pPr indent="0" lvl="0" marL="0" rtl="0">
              <a:lnSpc>
                <a:spcPct val="80000"/>
              </a:lnSpc>
              <a:spcBef>
                <a:spcPts val="1000"/>
              </a:spcBef>
              <a:spcAft>
                <a:spcPts val="0"/>
              </a:spcAft>
              <a:buClr>
                <a:schemeClr val="dk1"/>
              </a:buClr>
              <a:buSzPts val="1600"/>
              <a:buFont typeface="Arial"/>
              <a:buNone/>
            </a:pPr>
            <a:r>
              <a:rPr lang="en-GB" sz="2500"/>
              <a:t>At the end of the day, </a:t>
            </a:r>
            <a:r>
              <a:rPr i="1" lang="en-GB" sz="2500"/>
              <a:t>unsold perishable food </a:t>
            </a:r>
            <a:r>
              <a:rPr lang="en-GB" sz="2500"/>
              <a:t>in supermarkets will be listed on our platform at discounted prices</a:t>
            </a:r>
            <a:endParaRPr sz="2500"/>
          </a:p>
          <a:p>
            <a:pPr indent="-50800" lvl="0" marL="228600" marR="0" rtl="0" algn="l">
              <a:lnSpc>
                <a:spcPct val="100000"/>
              </a:lnSpc>
              <a:spcBef>
                <a:spcPts val="1000"/>
              </a:spcBef>
              <a:spcAft>
                <a:spcPts val="0"/>
              </a:spcAft>
              <a:buClr>
                <a:schemeClr val="dk1"/>
              </a:buClr>
              <a:buSzPts val="2800"/>
              <a:buFont typeface="Arial"/>
              <a:buNone/>
            </a:pPr>
            <a:r>
              <a:t/>
            </a:r>
            <a:endParaRPr b="1">
              <a:solidFill>
                <a:srgbClr val="000000"/>
              </a:solidFill>
            </a:endParaRPr>
          </a:p>
          <a:p>
            <a:pPr indent="0" lvl="0" marL="0" marR="0" rtl="0" algn="ctr">
              <a:lnSpc>
                <a:spcPct val="80000"/>
              </a:lnSpc>
              <a:spcBef>
                <a:spcPts val="1000"/>
              </a:spcBef>
              <a:spcAft>
                <a:spcPts val="0"/>
              </a:spcAft>
              <a:buClr>
                <a:schemeClr val="dk1"/>
              </a:buClr>
              <a:buSzPts val="1600"/>
              <a:buFont typeface="Arial"/>
              <a:buNone/>
            </a:pPr>
            <a:r>
              <a:t/>
            </a:r>
            <a:endParaRPr sz="1800">
              <a:solidFill>
                <a:srgbClr val="000000"/>
              </a:solidFill>
            </a:endParaRPr>
          </a:p>
        </p:txBody>
      </p:sp>
      <p:sp>
        <p:nvSpPr>
          <p:cNvPr id="665" name="Shape 665"/>
          <p:cNvSpPr txBox="1"/>
          <p:nvPr>
            <p:ph idx="4294967295" type="body"/>
          </p:nvPr>
        </p:nvSpPr>
        <p:spPr>
          <a:xfrm>
            <a:off x="1371600" y="2851318"/>
            <a:ext cx="5879100" cy="272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000"/>
              </a:spcBef>
              <a:spcAft>
                <a:spcPts val="0"/>
              </a:spcAft>
              <a:buClr>
                <a:schemeClr val="dk1"/>
              </a:buClr>
              <a:buSzPts val="2800"/>
              <a:buFont typeface="Arial"/>
              <a:buNone/>
            </a:pPr>
            <a:r>
              <a:rPr b="1" i="1" lang="en-GB" sz="2600">
                <a:solidFill>
                  <a:srgbClr val="6AA84F"/>
                </a:solidFill>
              </a:rPr>
              <a:t>Market Validation</a:t>
            </a:r>
            <a:endParaRPr b="1" i="1" sz="2600">
              <a:solidFill>
                <a:srgbClr val="6AA84F"/>
              </a:solidFill>
            </a:endParaRPr>
          </a:p>
          <a:p>
            <a:pPr indent="0" lvl="0" marL="0" rtl="0">
              <a:lnSpc>
                <a:spcPct val="80000"/>
              </a:lnSpc>
              <a:spcBef>
                <a:spcPts val="1000"/>
              </a:spcBef>
              <a:spcAft>
                <a:spcPts val="0"/>
              </a:spcAft>
              <a:buClr>
                <a:schemeClr val="dk1"/>
              </a:buClr>
              <a:buSzPts val="1600"/>
              <a:buFont typeface="Arial"/>
              <a:buNone/>
            </a:pPr>
            <a:r>
              <a:rPr lang="en-GB" sz="2300">
                <a:solidFill>
                  <a:schemeClr val="accent6"/>
                </a:solidFill>
                <a:highlight>
                  <a:srgbClr val="FFFFFF"/>
                </a:highlight>
                <a:latin typeface="Arial"/>
                <a:ea typeface="Arial"/>
                <a:cs typeface="Arial"/>
                <a:sym typeface="Arial"/>
              </a:rPr>
              <a:t>✓</a:t>
            </a:r>
            <a:r>
              <a:rPr lang="en-GB" sz="2300">
                <a:solidFill>
                  <a:srgbClr val="222222"/>
                </a:solidFill>
                <a:highlight>
                  <a:srgbClr val="FFFFFF"/>
                </a:highlight>
                <a:latin typeface="Arial"/>
                <a:ea typeface="Arial"/>
                <a:cs typeface="Arial"/>
                <a:sym typeface="Arial"/>
              </a:rPr>
              <a:t> </a:t>
            </a:r>
            <a:r>
              <a:rPr lang="en-GB" sz="2300">
                <a:solidFill>
                  <a:srgbClr val="222222"/>
                </a:solidFill>
                <a:highlight>
                  <a:srgbClr val="FFFFFF"/>
                </a:highlight>
              </a:rPr>
              <a:t>60% are willing to purchase vegetables that do not pass the cosmetic filtering test</a:t>
            </a:r>
            <a:endParaRPr sz="2300"/>
          </a:p>
          <a:p>
            <a:pPr indent="0" lvl="0" marL="0" rtl="0">
              <a:lnSpc>
                <a:spcPct val="80000"/>
              </a:lnSpc>
              <a:spcBef>
                <a:spcPts val="1000"/>
              </a:spcBef>
              <a:spcAft>
                <a:spcPts val="0"/>
              </a:spcAft>
              <a:buClr>
                <a:schemeClr val="dk1"/>
              </a:buClr>
              <a:buSzPts val="1600"/>
              <a:buFont typeface="Arial"/>
              <a:buNone/>
            </a:pPr>
            <a:r>
              <a:rPr lang="en-GB" sz="2300">
                <a:solidFill>
                  <a:schemeClr val="accent6"/>
                </a:solidFill>
                <a:highlight>
                  <a:srgbClr val="FFFFFF"/>
                </a:highlight>
                <a:latin typeface="Arial"/>
                <a:ea typeface="Arial"/>
                <a:cs typeface="Arial"/>
                <a:sym typeface="Arial"/>
              </a:rPr>
              <a:t>✓</a:t>
            </a:r>
            <a:r>
              <a:rPr lang="en-GB" sz="2300">
                <a:solidFill>
                  <a:srgbClr val="222222"/>
                </a:solidFill>
                <a:highlight>
                  <a:srgbClr val="FFFFFF"/>
                </a:highlight>
                <a:latin typeface="Arial"/>
                <a:ea typeface="Arial"/>
                <a:cs typeface="Arial"/>
                <a:sym typeface="Arial"/>
              </a:rPr>
              <a:t> </a:t>
            </a:r>
            <a:r>
              <a:rPr lang="en-GB" sz="2300">
                <a:solidFill>
                  <a:srgbClr val="222222"/>
                </a:solidFill>
                <a:highlight>
                  <a:srgbClr val="FFFFFF"/>
                </a:highlight>
              </a:rPr>
              <a:t>66% will make the purchase if the discount ranges between 30 - 50%</a:t>
            </a:r>
            <a:endParaRPr sz="2300">
              <a:solidFill>
                <a:srgbClr val="222222"/>
              </a:solidFill>
              <a:highlight>
                <a:srgbClr val="FFFFFF"/>
              </a:highlight>
            </a:endParaRPr>
          </a:p>
          <a:p>
            <a:pPr indent="0" lvl="0" marL="0" rtl="0">
              <a:lnSpc>
                <a:spcPct val="80000"/>
              </a:lnSpc>
              <a:spcBef>
                <a:spcPts val="1000"/>
              </a:spcBef>
              <a:spcAft>
                <a:spcPts val="0"/>
              </a:spcAft>
              <a:buClr>
                <a:schemeClr val="dk1"/>
              </a:buClr>
              <a:buSzPts val="1600"/>
              <a:buFont typeface="Arial"/>
              <a:buNone/>
            </a:pPr>
            <a:r>
              <a:rPr lang="en-GB" sz="2300">
                <a:solidFill>
                  <a:schemeClr val="accent6"/>
                </a:solidFill>
                <a:highlight>
                  <a:srgbClr val="FFFFFF"/>
                </a:highlight>
                <a:latin typeface="Arial"/>
                <a:ea typeface="Arial"/>
                <a:cs typeface="Arial"/>
                <a:sym typeface="Arial"/>
              </a:rPr>
              <a:t>✓ </a:t>
            </a:r>
            <a:r>
              <a:rPr lang="en-GB" sz="2300">
                <a:solidFill>
                  <a:srgbClr val="222222"/>
                </a:solidFill>
                <a:highlight>
                  <a:srgbClr val="FFFFFF"/>
                </a:highlight>
              </a:rPr>
              <a:t>91% are willing to download and use this app</a:t>
            </a:r>
            <a:endParaRPr sz="2300">
              <a:solidFill>
                <a:srgbClr val="000000"/>
              </a:solidFill>
            </a:endParaRPr>
          </a:p>
        </p:txBody>
      </p:sp>
      <p:pic>
        <p:nvPicPr>
          <p:cNvPr id="666" name="Shape 666"/>
          <p:cNvPicPr preferRelativeResize="0"/>
          <p:nvPr/>
        </p:nvPicPr>
        <p:blipFill rotWithShape="1">
          <a:blip r:embed="rId4">
            <a:alphaModFix/>
          </a:blip>
          <a:srcRect b="0" l="23188" r="24276" t="0"/>
          <a:stretch/>
        </p:blipFill>
        <p:spPr>
          <a:xfrm>
            <a:off x="7702210" y="621350"/>
            <a:ext cx="3230191" cy="5954451"/>
          </a:xfrm>
          <a:prstGeom prst="rect">
            <a:avLst/>
          </a:prstGeom>
          <a:noFill/>
          <a:ln>
            <a:noFill/>
          </a:ln>
        </p:spPr>
      </p:pic>
      <p:pic>
        <p:nvPicPr>
          <p:cNvPr id="667" name="Shape 667"/>
          <p:cNvPicPr preferRelativeResize="0"/>
          <p:nvPr/>
        </p:nvPicPr>
        <p:blipFill>
          <a:blip r:embed="rId5">
            <a:alphaModFix/>
          </a:blip>
          <a:stretch>
            <a:fillRect/>
          </a:stretch>
        </p:blipFill>
        <p:spPr>
          <a:xfrm>
            <a:off x="8151750" y="1569725"/>
            <a:ext cx="2408001" cy="40818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Shape 672"/>
          <p:cNvSpPr txBox="1"/>
          <p:nvPr>
            <p:ph type="ctrTitle"/>
          </p:nvPr>
        </p:nvSpPr>
        <p:spPr>
          <a:xfrm>
            <a:off x="-2190000" y="304825"/>
            <a:ext cx="107883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a:solidFill>
                  <a:schemeClr val="dk2"/>
                </a:solidFill>
              </a:rPr>
              <a:t>Exhibit 6: Solution</a:t>
            </a:r>
            <a:endParaRPr>
              <a:solidFill>
                <a:schemeClr val="dk2"/>
              </a:solidFill>
            </a:endParaRPr>
          </a:p>
        </p:txBody>
      </p:sp>
      <p:sp>
        <p:nvSpPr>
          <p:cNvPr id="673" name="Shape 673"/>
          <p:cNvSpPr txBox="1"/>
          <p:nvPr>
            <p:ph type="ctrTitle"/>
          </p:nvPr>
        </p:nvSpPr>
        <p:spPr>
          <a:xfrm>
            <a:off x="10079000" y="6216775"/>
            <a:ext cx="23280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sz="7200" u="sng">
                <a:solidFill>
                  <a:schemeClr val="hlink"/>
                </a:solidFill>
                <a:hlinkClick r:id="rId3"/>
              </a:rPr>
              <a:t>Back</a:t>
            </a:r>
            <a:endParaRPr>
              <a:solidFill>
                <a:schemeClr val="dk2"/>
              </a:solidFill>
            </a:endParaRPr>
          </a:p>
        </p:txBody>
      </p:sp>
      <p:sp>
        <p:nvSpPr>
          <p:cNvPr id="674" name="Shape 674"/>
          <p:cNvSpPr txBox="1"/>
          <p:nvPr>
            <p:ph idx="4294967295" type="body"/>
          </p:nvPr>
        </p:nvSpPr>
        <p:spPr>
          <a:xfrm>
            <a:off x="838200" y="1320150"/>
            <a:ext cx="6713100" cy="167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000"/>
              </a:spcBef>
              <a:spcAft>
                <a:spcPts val="0"/>
              </a:spcAft>
              <a:buClr>
                <a:schemeClr val="dk1"/>
              </a:buClr>
              <a:buSzPts val="2800"/>
              <a:buFont typeface="Arial"/>
              <a:buNone/>
            </a:pPr>
            <a:r>
              <a:rPr b="1" lang="en-GB">
                <a:solidFill>
                  <a:srgbClr val="000000"/>
                </a:solidFill>
              </a:rPr>
              <a:t>2. Redistribution of remaining food</a:t>
            </a:r>
            <a:endParaRPr b="1">
              <a:solidFill>
                <a:srgbClr val="000000"/>
              </a:solidFill>
            </a:endParaRPr>
          </a:p>
          <a:p>
            <a:pPr indent="0" lvl="0" marL="0" rtl="0">
              <a:lnSpc>
                <a:spcPct val="80000"/>
              </a:lnSpc>
              <a:spcBef>
                <a:spcPts val="1000"/>
              </a:spcBef>
              <a:spcAft>
                <a:spcPts val="0"/>
              </a:spcAft>
              <a:buClr>
                <a:schemeClr val="dk1"/>
              </a:buClr>
              <a:buSzPts val="1600"/>
              <a:buFont typeface="Arial"/>
              <a:buNone/>
            </a:pPr>
            <a:r>
              <a:rPr lang="en-GB" sz="2500"/>
              <a:t>Remaining food not sold by the end of the day will then be distributed to:</a:t>
            </a:r>
            <a:endParaRPr sz="2500"/>
          </a:p>
          <a:p>
            <a:pPr indent="-50800" lvl="0" marL="228600" marR="0" rtl="0" algn="l">
              <a:lnSpc>
                <a:spcPct val="100000"/>
              </a:lnSpc>
              <a:spcBef>
                <a:spcPts val="1000"/>
              </a:spcBef>
              <a:spcAft>
                <a:spcPts val="0"/>
              </a:spcAft>
              <a:buClr>
                <a:schemeClr val="dk1"/>
              </a:buClr>
              <a:buSzPts val="2800"/>
              <a:buFont typeface="Arial"/>
              <a:buNone/>
            </a:pPr>
            <a:r>
              <a:t/>
            </a:r>
            <a:endParaRPr b="1">
              <a:solidFill>
                <a:srgbClr val="000000"/>
              </a:solidFill>
            </a:endParaRPr>
          </a:p>
          <a:p>
            <a:pPr indent="0" lvl="0" marL="0" marR="0" rtl="0" algn="ctr">
              <a:lnSpc>
                <a:spcPct val="80000"/>
              </a:lnSpc>
              <a:spcBef>
                <a:spcPts val="1000"/>
              </a:spcBef>
              <a:spcAft>
                <a:spcPts val="0"/>
              </a:spcAft>
              <a:buClr>
                <a:schemeClr val="dk1"/>
              </a:buClr>
              <a:buSzPts val="1600"/>
              <a:buFont typeface="Arial"/>
              <a:buNone/>
            </a:pPr>
            <a:r>
              <a:t/>
            </a:r>
            <a:endParaRPr sz="1800">
              <a:solidFill>
                <a:srgbClr val="000000"/>
              </a:solidFill>
            </a:endParaRPr>
          </a:p>
        </p:txBody>
      </p:sp>
      <p:sp>
        <p:nvSpPr>
          <p:cNvPr id="675" name="Shape 675"/>
          <p:cNvSpPr txBox="1"/>
          <p:nvPr>
            <p:ph idx="4294967295" type="body"/>
          </p:nvPr>
        </p:nvSpPr>
        <p:spPr>
          <a:xfrm>
            <a:off x="1567888" y="3926075"/>
            <a:ext cx="2387400" cy="693000"/>
          </a:xfrm>
          <a:prstGeom prst="rect">
            <a:avLst/>
          </a:prstGeom>
          <a:noFill/>
          <a:ln>
            <a:noFill/>
          </a:ln>
        </p:spPr>
        <p:txBody>
          <a:bodyPr anchorCtr="0" anchor="t" bIns="45700" lIns="91425" spcFirstLastPara="1" rIns="91425" wrap="square" tIns="45700">
            <a:noAutofit/>
          </a:bodyPr>
          <a:lstStyle/>
          <a:p>
            <a:pPr indent="0" lvl="0" marL="0" marR="0" rtl="0">
              <a:lnSpc>
                <a:spcPct val="80000"/>
              </a:lnSpc>
              <a:spcBef>
                <a:spcPts val="1000"/>
              </a:spcBef>
              <a:spcAft>
                <a:spcPts val="0"/>
              </a:spcAft>
              <a:buNone/>
            </a:pPr>
            <a:r>
              <a:rPr i="1" lang="en-GB" sz="2300">
                <a:solidFill>
                  <a:srgbClr val="000000"/>
                </a:solidFill>
              </a:rPr>
              <a:t>1. Soup Kitchens</a:t>
            </a:r>
            <a:endParaRPr i="1" sz="2300">
              <a:solidFill>
                <a:srgbClr val="000000"/>
              </a:solidFill>
            </a:endParaRPr>
          </a:p>
        </p:txBody>
      </p:sp>
      <p:sp>
        <p:nvSpPr>
          <p:cNvPr id="676" name="Shape 676"/>
          <p:cNvSpPr txBox="1"/>
          <p:nvPr>
            <p:ph idx="4294967295" type="body"/>
          </p:nvPr>
        </p:nvSpPr>
        <p:spPr>
          <a:xfrm>
            <a:off x="7857700" y="3990300"/>
            <a:ext cx="3750300" cy="14943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1000"/>
              </a:spcBef>
              <a:spcAft>
                <a:spcPts val="0"/>
              </a:spcAft>
              <a:buClr>
                <a:schemeClr val="dk1"/>
              </a:buClr>
              <a:buSzPts val="1600"/>
              <a:buFont typeface="Arial"/>
              <a:buNone/>
            </a:pPr>
            <a:r>
              <a:rPr i="1" lang="en-GB" sz="2300">
                <a:solidFill>
                  <a:srgbClr val="000000"/>
                </a:solidFill>
              </a:rPr>
              <a:t>3. Compost facilities</a:t>
            </a:r>
            <a:endParaRPr i="1" sz="2300">
              <a:solidFill>
                <a:srgbClr val="000000"/>
              </a:solidFill>
            </a:endParaRPr>
          </a:p>
          <a:p>
            <a:pPr indent="0" lvl="0" marL="0" marR="0" rtl="0" algn="ctr">
              <a:lnSpc>
                <a:spcPct val="80000"/>
              </a:lnSpc>
              <a:spcBef>
                <a:spcPts val="1000"/>
              </a:spcBef>
              <a:spcAft>
                <a:spcPts val="0"/>
              </a:spcAft>
              <a:buClr>
                <a:schemeClr val="dk1"/>
              </a:buClr>
              <a:buSzPts val="1600"/>
              <a:buFont typeface="Arial"/>
              <a:buNone/>
            </a:pPr>
            <a:r>
              <a:rPr lang="en-GB" sz="2100">
                <a:solidFill>
                  <a:srgbClr val="000000"/>
                </a:solidFill>
              </a:rPr>
              <a:t>Biomax Thermophilic Digester</a:t>
            </a:r>
            <a:endParaRPr sz="2100">
              <a:solidFill>
                <a:srgbClr val="000000"/>
              </a:solidFill>
            </a:endParaRPr>
          </a:p>
        </p:txBody>
      </p:sp>
      <p:sp>
        <p:nvSpPr>
          <p:cNvPr id="677" name="Shape 677"/>
          <p:cNvSpPr txBox="1"/>
          <p:nvPr>
            <p:ph idx="4294967295" type="body"/>
          </p:nvPr>
        </p:nvSpPr>
        <p:spPr>
          <a:xfrm>
            <a:off x="4478200" y="3940300"/>
            <a:ext cx="3608100" cy="6930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1000"/>
              </a:spcBef>
              <a:spcAft>
                <a:spcPts val="0"/>
              </a:spcAft>
              <a:buClr>
                <a:schemeClr val="dk1"/>
              </a:buClr>
              <a:buSzPts val="1600"/>
              <a:buFont typeface="Arial"/>
              <a:buNone/>
            </a:pPr>
            <a:r>
              <a:rPr i="1" lang="en-GB" sz="2300">
                <a:solidFill>
                  <a:srgbClr val="000000"/>
                </a:solidFill>
              </a:rPr>
              <a:t>2. Powder-processing companies</a:t>
            </a:r>
            <a:endParaRPr i="1" sz="2300">
              <a:solidFill>
                <a:srgbClr val="000000"/>
              </a:solidFill>
            </a:endParaRPr>
          </a:p>
        </p:txBody>
      </p:sp>
      <p:pic>
        <p:nvPicPr>
          <p:cNvPr id="678" name="Shape 678"/>
          <p:cNvPicPr preferRelativeResize="0"/>
          <p:nvPr/>
        </p:nvPicPr>
        <p:blipFill>
          <a:blip r:embed="rId4">
            <a:alphaModFix/>
          </a:blip>
          <a:stretch>
            <a:fillRect/>
          </a:stretch>
        </p:blipFill>
        <p:spPr>
          <a:xfrm>
            <a:off x="893250" y="3269673"/>
            <a:ext cx="3127077" cy="693000"/>
          </a:xfrm>
          <a:prstGeom prst="rect">
            <a:avLst/>
          </a:prstGeom>
          <a:noFill/>
          <a:ln>
            <a:noFill/>
          </a:ln>
        </p:spPr>
      </p:pic>
      <p:pic>
        <p:nvPicPr>
          <p:cNvPr id="679" name="Shape 679"/>
          <p:cNvPicPr preferRelativeResize="0"/>
          <p:nvPr/>
        </p:nvPicPr>
        <p:blipFill>
          <a:blip r:embed="rId5">
            <a:alphaModFix/>
          </a:blip>
          <a:stretch>
            <a:fillRect/>
          </a:stretch>
        </p:blipFill>
        <p:spPr>
          <a:xfrm>
            <a:off x="5287902" y="3005550"/>
            <a:ext cx="1988697" cy="916450"/>
          </a:xfrm>
          <a:prstGeom prst="rect">
            <a:avLst/>
          </a:prstGeom>
          <a:noFill/>
          <a:ln>
            <a:noFill/>
          </a:ln>
        </p:spPr>
      </p:pic>
      <p:pic>
        <p:nvPicPr>
          <p:cNvPr id="680" name="Shape 680"/>
          <p:cNvPicPr preferRelativeResize="0"/>
          <p:nvPr/>
        </p:nvPicPr>
        <p:blipFill>
          <a:blip r:embed="rId6">
            <a:alphaModFix/>
          </a:blip>
          <a:stretch>
            <a:fillRect/>
          </a:stretch>
        </p:blipFill>
        <p:spPr>
          <a:xfrm>
            <a:off x="8846700" y="2488625"/>
            <a:ext cx="1821170" cy="1494300"/>
          </a:xfrm>
          <a:prstGeom prst="rect">
            <a:avLst/>
          </a:prstGeom>
          <a:noFill/>
          <a:ln>
            <a:noFill/>
          </a:ln>
        </p:spPr>
      </p:pic>
      <p:cxnSp>
        <p:nvCxnSpPr>
          <p:cNvPr id="681" name="Shape 681"/>
          <p:cNvCxnSpPr/>
          <p:nvPr/>
        </p:nvCxnSpPr>
        <p:spPr>
          <a:xfrm>
            <a:off x="4129875" y="4118975"/>
            <a:ext cx="723600" cy="0"/>
          </a:xfrm>
          <a:prstGeom prst="straightConnector1">
            <a:avLst/>
          </a:prstGeom>
          <a:noFill/>
          <a:ln cap="flat" cmpd="sng" w="38100">
            <a:solidFill>
              <a:schemeClr val="dk2"/>
            </a:solidFill>
            <a:prstDash val="solid"/>
            <a:round/>
            <a:headEnd len="med" w="med" type="none"/>
            <a:tailEnd len="med" w="med" type="stealth"/>
          </a:ln>
        </p:spPr>
      </p:cxnSp>
      <p:cxnSp>
        <p:nvCxnSpPr>
          <p:cNvPr id="682" name="Shape 682"/>
          <p:cNvCxnSpPr/>
          <p:nvPr/>
        </p:nvCxnSpPr>
        <p:spPr>
          <a:xfrm>
            <a:off x="7614125" y="4118975"/>
            <a:ext cx="723600" cy="0"/>
          </a:xfrm>
          <a:prstGeom prst="straightConnector1">
            <a:avLst/>
          </a:prstGeom>
          <a:noFill/>
          <a:ln cap="flat" cmpd="sng" w="38100">
            <a:solidFill>
              <a:schemeClr val="dk2"/>
            </a:solidFill>
            <a:prstDash val="solid"/>
            <a:round/>
            <a:headEnd len="med" w="med" type="none"/>
            <a:tailEnd len="med" w="med" type="stealth"/>
          </a:ln>
        </p:spPr>
      </p:cxnSp>
      <p:sp>
        <p:nvSpPr>
          <p:cNvPr id="683" name="Shape 683"/>
          <p:cNvSpPr txBox="1"/>
          <p:nvPr>
            <p:ph idx="4294967295" type="body"/>
          </p:nvPr>
        </p:nvSpPr>
        <p:spPr>
          <a:xfrm>
            <a:off x="2069125" y="5245300"/>
            <a:ext cx="8100600" cy="693000"/>
          </a:xfrm>
          <a:prstGeom prst="rect">
            <a:avLst/>
          </a:prstGeom>
          <a:solidFill>
            <a:srgbClr val="D9EAD3"/>
          </a:solidFill>
          <a:ln>
            <a:noFill/>
          </a:ln>
        </p:spPr>
        <p:txBody>
          <a:bodyPr anchorCtr="0" anchor="t" bIns="45700" lIns="91425" spcFirstLastPara="1" rIns="91425" wrap="square" tIns="45700">
            <a:noAutofit/>
          </a:bodyPr>
          <a:lstStyle/>
          <a:p>
            <a:pPr indent="0" lvl="0" marL="0" marR="0" rtl="0" algn="ctr">
              <a:lnSpc>
                <a:spcPct val="80000"/>
              </a:lnSpc>
              <a:spcBef>
                <a:spcPts val="1000"/>
              </a:spcBef>
              <a:spcAft>
                <a:spcPts val="0"/>
              </a:spcAft>
              <a:buClr>
                <a:schemeClr val="dk1"/>
              </a:buClr>
              <a:buSzPts val="1600"/>
              <a:buFont typeface="Arial"/>
              <a:buNone/>
            </a:pPr>
            <a:r>
              <a:rPr lang="en-GB" sz="2300">
                <a:solidFill>
                  <a:srgbClr val="000000"/>
                </a:solidFill>
              </a:rPr>
              <a:t>Resulting in 100% of food waste from supermarkets recycled!</a:t>
            </a:r>
            <a:endParaRPr sz="2300">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Shape 688"/>
          <p:cNvSpPr txBox="1"/>
          <p:nvPr>
            <p:ph type="ctrTitle"/>
          </p:nvPr>
        </p:nvSpPr>
        <p:spPr>
          <a:xfrm>
            <a:off x="-1762525" y="283125"/>
            <a:ext cx="107883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a:solidFill>
                  <a:schemeClr val="dk2"/>
                </a:solidFill>
              </a:rPr>
              <a:t>Exhibit 7: Key Metrics</a:t>
            </a:r>
            <a:endParaRPr>
              <a:solidFill>
                <a:schemeClr val="dk2"/>
              </a:solidFill>
            </a:endParaRPr>
          </a:p>
        </p:txBody>
      </p:sp>
      <p:sp>
        <p:nvSpPr>
          <p:cNvPr id="689" name="Shape 689"/>
          <p:cNvSpPr txBox="1"/>
          <p:nvPr>
            <p:ph type="ctrTitle"/>
          </p:nvPr>
        </p:nvSpPr>
        <p:spPr>
          <a:xfrm>
            <a:off x="10079000" y="6216775"/>
            <a:ext cx="23280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sz="7200" u="sng">
                <a:solidFill>
                  <a:schemeClr val="hlink"/>
                </a:solidFill>
                <a:hlinkClick r:id="rId3"/>
              </a:rPr>
              <a:t>Back</a:t>
            </a:r>
            <a:endParaRPr>
              <a:solidFill>
                <a:schemeClr val="dk2"/>
              </a:solidFill>
            </a:endParaRPr>
          </a:p>
        </p:txBody>
      </p:sp>
      <p:pic>
        <p:nvPicPr>
          <p:cNvPr id="690" name="Shape 690"/>
          <p:cNvPicPr preferRelativeResize="0"/>
          <p:nvPr/>
        </p:nvPicPr>
        <p:blipFill>
          <a:blip r:embed="rId4">
            <a:alphaModFix/>
          </a:blip>
          <a:stretch>
            <a:fillRect/>
          </a:stretch>
        </p:blipFill>
        <p:spPr>
          <a:xfrm>
            <a:off x="855491" y="2969865"/>
            <a:ext cx="821362" cy="821362"/>
          </a:xfrm>
          <a:prstGeom prst="rect">
            <a:avLst/>
          </a:prstGeom>
          <a:noFill/>
          <a:ln>
            <a:noFill/>
          </a:ln>
        </p:spPr>
      </p:pic>
      <p:pic>
        <p:nvPicPr>
          <p:cNvPr id="691" name="Shape 691"/>
          <p:cNvPicPr preferRelativeResize="0"/>
          <p:nvPr/>
        </p:nvPicPr>
        <p:blipFill>
          <a:blip r:embed="rId5">
            <a:alphaModFix/>
          </a:blip>
          <a:stretch>
            <a:fillRect/>
          </a:stretch>
        </p:blipFill>
        <p:spPr>
          <a:xfrm>
            <a:off x="829850" y="4528062"/>
            <a:ext cx="872649" cy="872652"/>
          </a:xfrm>
          <a:prstGeom prst="rect">
            <a:avLst/>
          </a:prstGeom>
          <a:noFill/>
          <a:ln>
            <a:noFill/>
          </a:ln>
        </p:spPr>
      </p:pic>
      <p:pic>
        <p:nvPicPr>
          <p:cNvPr descr="Image result for merchants icon" id="692" name="Shape 692"/>
          <p:cNvPicPr preferRelativeResize="0"/>
          <p:nvPr/>
        </p:nvPicPr>
        <p:blipFill>
          <a:blip r:embed="rId6">
            <a:alphaModFix/>
          </a:blip>
          <a:stretch>
            <a:fillRect/>
          </a:stretch>
        </p:blipFill>
        <p:spPr>
          <a:xfrm>
            <a:off x="4531050" y="3025705"/>
            <a:ext cx="821361" cy="821363"/>
          </a:xfrm>
          <a:prstGeom prst="rect">
            <a:avLst/>
          </a:prstGeom>
          <a:noFill/>
          <a:ln>
            <a:noFill/>
          </a:ln>
        </p:spPr>
      </p:pic>
      <p:pic>
        <p:nvPicPr>
          <p:cNvPr id="693" name="Shape 693"/>
          <p:cNvPicPr preferRelativeResize="0"/>
          <p:nvPr/>
        </p:nvPicPr>
        <p:blipFill>
          <a:blip r:embed="rId7">
            <a:alphaModFix/>
          </a:blip>
          <a:stretch>
            <a:fillRect/>
          </a:stretch>
        </p:blipFill>
        <p:spPr>
          <a:xfrm>
            <a:off x="4357330" y="4501547"/>
            <a:ext cx="1168792" cy="822971"/>
          </a:xfrm>
          <a:prstGeom prst="rect">
            <a:avLst/>
          </a:prstGeom>
          <a:noFill/>
          <a:ln>
            <a:noFill/>
          </a:ln>
        </p:spPr>
      </p:pic>
      <p:pic>
        <p:nvPicPr>
          <p:cNvPr descr="Image result for revenue icon" id="694" name="Shape 694"/>
          <p:cNvPicPr preferRelativeResize="0"/>
          <p:nvPr/>
        </p:nvPicPr>
        <p:blipFill>
          <a:blip r:embed="rId8">
            <a:alphaModFix/>
          </a:blip>
          <a:stretch>
            <a:fillRect/>
          </a:stretch>
        </p:blipFill>
        <p:spPr>
          <a:xfrm>
            <a:off x="8505021" y="3116101"/>
            <a:ext cx="775541" cy="713385"/>
          </a:xfrm>
          <a:prstGeom prst="rect">
            <a:avLst/>
          </a:prstGeom>
          <a:noFill/>
          <a:ln>
            <a:noFill/>
          </a:ln>
        </p:spPr>
      </p:pic>
      <p:pic>
        <p:nvPicPr>
          <p:cNvPr id="695" name="Shape 695"/>
          <p:cNvPicPr preferRelativeResize="0"/>
          <p:nvPr/>
        </p:nvPicPr>
        <p:blipFill rotWithShape="1">
          <a:blip r:embed="rId9">
            <a:alphaModFix/>
          </a:blip>
          <a:srcRect b="0" l="0" r="18374" t="0"/>
          <a:stretch/>
        </p:blipFill>
        <p:spPr>
          <a:xfrm>
            <a:off x="8482115" y="4569103"/>
            <a:ext cx="821361" cy="840247"/>
          </a:xfrm>
          <a:prstGeom prst="rect">
            <a:avLst/>
          </a:prstGeom>
          <a:noFill/>
          <a:ln>
            <a:noFill/>
          </a:ln>
        </p:spPr>
      </p:pic>
      <p:sp>
        <p:nvSpPr>
          <p:cNvPr id="696" name="Shape 696"/>
          <p:cNvSpPr txBox="1"/>
          <p:nvPr/>
        </p:nvSpPr>
        <p:spPr>
          <a:xfrm>
            <a:off x="1882875" y="4314325"/>
            <a:ext cx="2229300" cy="78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000">
                <a:latin typeface="Calibri"/>
                <a:ea typeface="Calibri"/>
                <a:cs typeface="Calibri"/>
                <a:sym typeface="Calibri"/>
              </a:rPr>
              <a:t>17,000</a:t>
            </a:r>
            <a:endParaRPr sz="2000">
              <a:latin typeface="Calibri"/>
              <a:ea typeface="Calibri"/>
              <a:cs typeface="Calibri"/>
              <a:sym typeface="Calibri"/>
            </a:endParaRPr>
          </a:p>
          <a:p>
            <a:pPr indent="0" lvl="0" marL="0" rtl="0">
              <a:spcBef>
                <a:spcPts val="0"/>
              </a:spcBef>
              <a:spcAft>
                <a:spcPts val="0"/>
              </a:spcAft>
              <a:buNone/>
            </a:pPr>
            <a:r>
              <a:rPr lang="en-GB" sz="2000">
                <a:latin typeface="Calibri"/>
                <a:ea typeface="Calibri"/>
                <a:cs typeface="Calibri"/>
                <a:sym typeface="Calibri"/>
              </a:rPr>
              <a:t>Active Users</a:t>
            </a:r>
            <a:endParaRPr sz="2000">
              <a:latin typeface="Calibri"/>
              <a:ea typeface="Calibri"/>
              <a:cs typeface="Calibri"/>
              <a:sym typeface="Calibri"/>
            </a:endParaRPr>
          </a:p>
          <a:p>
            <a:pPr indent="0" lvl="0" marL="0" rtl="0">
              <a:spcBef>
                <a:spcPts val="0"/>
              </a:spcBef>
              <a:spcAft>
                <a:spcPts val="0"/>
              </a:spcAft>
              <a:buNone/>
            </a:pPr>
            <a:r>
              <a:t/>
            </a:r>
            <a:endParaRPr sz="2000">
              <a:latin typeface="Calibri"/>
              <a:ea typeface="Calibri"/>
              <a:cs typeface="Calibri"/>
              <a:sym typeface="Calibri"/>
            </a:endParaRPr>
          </a:p>
        </p:txBody>
      </p:sp>
      <p:sp>
        <p:nvSpPr>
          <p:cNvPr id="697" name="Shape 697"/>
          <p:cNvSpPr txBox="1"/>
          <p:nvPr/>
        </p:nvSpPr>
        <p:spPr>
          <a:xfrm>
            <a:off x="1882881" y="2925075"/>
            <a:ext cx="1911600" cy="78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000">
                <a:latin typeface="Calibri"/>
                <a:ea typeface="Calibri"/>
                <a:cs typeface="Calibri"/>
                <a:sym typeface="Calibri"/>
              </a:rPr>
              <a:t>50,000 App Downloads</a:t>
            </a:r>
            <a:endParaRPr sz="2000">
              <a:latin typeface="Calibri"/>
              <a:ea typeface="Calibri"/>
              <a:cs typeface="Calibri"/>
              <a:sym typeface="Calibri"/>
            </a:endParaRPr>
          </a:p>
        </p:txBody>
      </p:sp>
      <p:sp>
        <p:nvSpPr>
          <p:cNvPr id="698" name="Shape 698"/>
          <p:cNvSpPr txBox="1"/>
          <p:nvPr/>
        </p:nvSpPr>
        <p:spPr>
          <a:xfrm>
            <a:off x="5653789" y="3036150"/>
            <a:ext cx="1911600" cy="78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000">
                <a:latin typeface="Calibri"/>
                <a:ea typeface="Calibri"/>
                <a:cs typeface="Calibri"/>
                <a:sym typeface="Calibri"/>
              </a:rPr>
              <a:t>100 Merchants Onboarded</a:t>
            </a:r>
            <a:endParaRPr sz="2000">
              <a:latin typeface="Calibri"/>
              <a:ea typeface="Calibri"/>
              <a:cs typeface="Calibri"/>
              <a:sym typeface="Calibri"/>
            </a:endParaRPr>
          </a:p>
          <a:p>
            <a:pPr indent="0" lvl="0" marL="0" rtl="0">
              <a:spcBef>
                <a:spcPts val="0"/>
              </a:spcBef>
              <a:spcAft>
                <a:spcPts val="0"/>
              </a:spcAft>
              <a:buNone/>
            </a:pPr>
            <a:r>
              <a:t/>
            </a:r>
            <a:endParaRPr sz="2000">
              <a:latin typeface="Calibri"/>
              <a:ea typeface="Calibri"/>
              <a:cs typeface="Calibri"/>
              <a:sym typeface="Calibri"/>
            </a:endParaRPr>
          </a:p>
        </p:txBody>
      </p:sp>
      <p:sp>
        <p:nvSpPr>
          <p:cNvPr id="699" name="Shape 699"/>
          <p:cNvSpPr txBox="1"/>
          <p:nvPr/>
        </p:nvSpPr>
        <p:spPr>
          <a:xfrm>
            <a:off x="5653794" y="4584163"/>
            <a:ext cx="1911600" cy="78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000">
                <a:latin typeface="Calibri"/>
                <a:ea typeface="Calibri"/>
                <a:cs typeface="Calibri"/>
                <a:sym typeface="Calibri"/>
              </a:rPr>
              <a:t>Conversion rate of merchants</a:t>
            </a:r>
            <a:endParaRPr sz="2000">
              <a:latin typeface="Calibri"/>
              <a:ea typeface="Calibri"/>
              <a:cs typeface="Calibri"/>
              <a:sym typeface="Calibri"/>
            </a:endParaRPr>
          </a:p>
          <a:p>
            <a:pPr indent="0" lvl="0" marL="0" rtl="0">
              <a:spcBef>
                <a:spcPts val="0"/>
              </a:spcBef>
              <a:spcAft>
                <a:spcPts val="0"/>
              </a:spcAft>
              <a:buNone/>
            </a:pPr>
            <a:r>
              <a:t/>
            </a:r>
            <a:endParaRPr sz="2000">
              <a:latin typeface="Calibri"/>
              <a:ea typeface="Calibri"/>
              <a:cs typeface="Calibri"/>
              <a:sym typeface="Calibri"/>
            </a:endParaRPr>
          </a:p>
        </p:txBody>
      </p:sp>
      <p:sp>
        <p:nvSpPr>
          <p:cNvPr id="700" name="Shape 700"/>
          <p:cNvSpPr txBox="1"/>
          <p:nvPr/>
        </p:nvSpPr>
        <p:spPr>
          <a:xfrm>
            <a:off x="9559176" y="3112350"/>
            <a:ext cx="2362200" cy="78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000">
                <a:latin typeface="Calibri"/>
                <a:ea typeface="Calibri"/>
                <a:cs typeface="Calibri"/>
                <a:sym typeface="Calibri"/>
              </a:rPr>
              <a:t>80% of Food Waste Redistributed</a:t>
            </a:r>
            <a:endParaRPr sz="2000">
              <a:latin typeface="Calibri"/>
              <a:ea typeface="Calibri"/>
              <a:cs typeface="Calibri"/>
              <a:sym typeface="Calibri"/>
            </a:endParaRPr>
          </a:p>
          <a:p>
            <a:pPr indent="0" lvl="0" marL="0" rtl="0">
              <a:spcBef>
                <a:spcPts val="0"/>
              </a:spcBef>
              <a:spcAft>
                <a:spcPts val="0"/>
              </a:spcAft>
              <a:buNone/>
            </a:pPr>
            <a:r>
              <a:t/>
            </a:r>
            <a:endParaRPr sz="2000">
              <a:latin typeface="Calibri"/>
              <a:ea typeface="Calibri"/>
              <a:cs typeface="Calibri"/>
              <a:sym typeface="Calibri"/>
            </a:endParaRPr>
          </a:p>
        </p:txBody>
      </p:sp>
      <p:sp>
        <p:nvSpPr>
          <p:cNvPr id="701" name="Shape 701"/>
          <p:cNvSpPr txBox="1"/>
          <p:nvPr/>
        </p:nvSpPr>
        <p:spPr>
          <a:xfrm>
            <a:off x="9559172" y="4619119"/>
            <a:ext cx="1911600" cy="78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000">
                <a:latin typeface="Calibri"/>
                <a:ea typeface="Calibri"/>
                <a:cs typeface="Calibri"/>
                <a:sym typeface="Calibri"/>
              </a:rPr>
              <a:t>Sustainable Food Waste Management</a:t>
            </a:r>
            <a:endParaRPr sz="2000">
              <a:latin typeface="Calibri"/>
              <a:ea typeface="Calibri"/>
              <a:cs typeface="Calibri"/>
              <a:sym typeface="Calibri"/>
            </a:endParaRPr>
          </a:p>
          <a:p>
            <a:pPr indent="0" lvl="0" marL="0" rtl="0">
              <a:spcBef>
                <a:spcPts val="0"/>
              </a:spcBef>
              <a:spcAft>
                <a:spcPts val="0"/>
              </a:spcAft>
              <a:buNone/>
            </a:pPr>
            <a:r>
              <a:t/>
            </a:r>
            <a:endParaRPr sz="2000">
              <a:latin typeface="Calibri"/>
              <a:ea typeface="Calibri"/>
              <a:cs typeface="Calibri"/>
              <a:sym typeface="Calibri"/>
            </a:endParaRPr>
          </a:p>
        </p:txBody>
      </p:sp>
      <p:sp>
        <p:nvSpPr>
          <p:cNvPr id="702" name="Shape 702"/>
          <p:cNvSpPr/>
          <p:nvPr/>
        </p:nvSpPr>
        <p:spPr>
          <a:xfrm>
            <a:off x="1086550" y="1793275"/>
            <a:ext cx="2362200" cy="725700"/>
          </a:xfrm>
          <a:prstGeom prst="homePlate">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400">
                <a:solidFill>
                  <a:srgbClr val="1C4587"/>
                </a:solidFill>
              </a:rPr>
              <a:t>Consumers</a:t>
            </a:r>
            <a:endParaRPr/>
          </a:p>
        </p:txBody>
      </p:sp>
      <p:sp>
        <p:nvSpPr>
          <p:cNvPr id="703" name="Shape 703"/>
          <p:cNvSpPr/>
          <p:nvPr/>
        </p:nvSpPr>
        <p:spPr>
          <a:xfrm>
            <a:off x="5037138" y="1793275"/>
            <a:ext cx="2362200" cy="725700"/>
          </a:xfrm>
          <a:prstGeom prst="homePlate">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400">
                <a:solidFill>
                  <a:srgbClr val="1C4587"/>
                </a:solidFill>
              </a:rPr>
              <a:t>Vendors</a:t>
            </a:r>
            <a:endParaRPr/>
          </a:p>
        </p:txBody>
      </p:sp>
      <p:sp>
        <p:nvSpPr>
          <p:cNvPr id="704" name="Shape 704"/>
          <p:cNvSpPr/>
          <p:nvPr/>
        </p:nvSpPr>
        <p:spPr>
          <a:xfrm>
            <a:off x="9063925" y="1717075"/>
            <a:ext cx="2362200" cy="725700"/>
          </a:xfrm>
          <a:prstGeom prst="homePlate">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400">
                <a:solidFill>
                  <a:srgbClr val="1C4587"/>
                </a:solidFill>
              </a:rPr>
              <a:t>Sustainability</a:t>
            </a:r>
            <a:endParaRPr/>
          </a:p>
        </p:txBody>
      </p:sp>
      <p:cxnSp>
        <p:nvCxnSpPr>
          <p:cNvPr id="705" name="Shape 705"/>
          <p:cNvCxnSpPr/>
          <p:nvPr/>
        </p:nvCxnSpPr>
        <p:spPr>
          <a:xfrm>
            <a:off x="4070400" y="2612475"/>
            <a:ext cx="41700" cy="3190800"/>
          </a:xfrm>
          <a:prstGeom prst="straightConnector1">
            <a:avLst/>
          </a:prstGeom>
          <a:noFill/>
          <a:ln cap="flat" cmpd="sng" w="19050">
            <a:solidFill>
              <a:srgbClr val="1C4587"/>
            </a:solidFill>
            <a:prstDash val="solid"/>
            <a:round/>
            <a:headEnd len="med" w="med" type="none"/>
            <a:tailEnd len="med" w="med" type="none"/>
          </a:ln>
        </p:spPr>
      </p:cxnSp>
      <p:cxnSp>
        <p:nvCxnSpPr>
          <p:cNvPr id="706" name="Shape 706"/>
          <p:cNvCxnSpPr/>
          <p:nvPr/>
        </p:nvCxnSpPr>
        <p:spPr>
          <a:xfrm>
            <a:off x="8167538" y="2612475"/>
            <a:ext cx="41700" cy="3190800"/>
          </a:xfrm>
          <a:prstGeom prst="straightConnector1">
            <a:avLst/>
          </a:prstGeom>
          <a:noFill/>
          <a:ln cap="flat" cmpd="sng" w="19050">
            <a:solidFill>
              <a:srgbClr val="1C4587"/>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Shape 711"/>
          <p:cNvSpPr txBox="1"/>
          <p:nvPr>
            <p:ph type="ctrTitle"/>
          </p:nvPr>
        </p:nvSpPr>
        <p:spPr>
          <a:xfrm>
            <a:off x="-2193225" y="280125"/>
            <a:ext cx="107883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a:solidFill>
                  <a:schemeClr val="dk2"/>
                </a:solidFill>
              </a:rPr>
              <a:t>Exhibit 8: Channels</a:t>
            </a:r>
            <a:endParaRPr>
              <a:solidFill>
                <a:schemeClr val="dk2"/>
              </a:solidFill>
            </a:endParaRPr>
          </a:p>
        </p:txBody>
      </p:sp>
      <p:sp>
        <p:nvSpPr>
          <p:cNvPr id="712" name="Shape 712"/>
          <p:cNvSpPr txBox="1"/>
          <p:nvPr>
            <p:ph type="ctrTitle"/>
          </p:nvPr>
        </p:nvSpPr>
        <p:spPr>
          <a:xfrm>
            <a:off x="10079000" y="6216775"/>
            <a:ext cx="23280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sz="7200" u="sng">
                <a:solidFill>
                  <a:schemeClr val="hlink"/>
                </a:solidFill>
                <a:hlinkClick r:id="rId3"/>
              </a:rPr>
              <a:t>Back</a:t>
            </a:r>
            <a:endParaRPr>
              <a:solidFill>
                <a:schemeClr val="dk2"/>
              </a:solidFill>
            </a:endParaRPr>
          </a:p>
        </p:txBody>
      </p:sp>
      <p:sp>
        <p:nvSpPr>
          <p:cNvPr id="713" name="Shape 713"/>
          <p:cNvSpPr txBox="1"/>
          <p:nvPr>
            <p:ph idx="4294967295" type="body"/>
          </p:nvPr>
        </p:nvSpPr>
        <p:spPr>
          <a:xfrm>
            <a:off x="4512100" y="4494075"/>
            <a:ext cx="3177900" cy="678300"/>
          </a:xfrm>
          <a:prstGeom prst="rect">
            <a:avLst/>
          </a:prstGeom>
          <a:noFill/>
          <a:ln>
            <a:noFill/>
          </a:ln>
        </p:spPr>
        <p:txBody>
          <a:bodyPr anchorCtr="0" anchor="t" bIns="45700" lIns="91425" spcFirstLastPara="1" rIns="91425" wrap="square" tIns="45700">
            <a:noAutofit/>
          </a:bodyPr>
          <a:lstStyle/>
          <a:p>
            <a:pPr indent="0" lvl="0" marL="0" rtl="0">
              <a:spcBef>
                <a:spcPts val="1000"/>
              </a:spcBef>
              <a:spcAft>
                <a:spcPts val="0"/>
              </a:spcAft>
              <a:buNone/>
            </a:pPr>
            <a:r>
              <a:rPr b="1" lang="en-GB" sz="2600">
                <a:solidFill>
                  <a:srgbClr val="1C4587"/>
                </a:solidFill>
              </a:rPr>
              <a:t>Storefront Publicity</a:t>
            </a:r>
            <a:endParaRPr b="1" sz="2600">
              <a:solidFill>
                <a:srgbClr val="1C4587"/>
              </a:solidFill>
            </a:endParaRPr>
          </a:p>
          <a:p>
            <a:pPr indent="0" lvl="0" marL="0" rtl="0">
              <a:spcBef>
                <a:spcPts val="1000"/>
              </a:spcBef>
              <a:spcAft>
                <a:spcPts val="0"/>
              </a:spcAft>
              <a:buNone/>
            </a:pPr>
            <a:r>
              <a:t/>
            </a:r>
            <a:endParaRPr b="1" sz="2400">
              <a:solidFill>
                <a:srgbClr val="1C4587"/>
              </a:solidFill>
            </a:endParaRPr>
          </a:p>
        </p:txBody>
      </p:sp>
      <p:pic>
        <p:nvPicPr>
          <p:cNvPr id="714" name="Shape 714"/>
          <p:cNvPicPr preferRelativeResize="0"/>
          <p:nvPr/>
        </p:nvPicPr>
        <p:blipFill>
          <a:blip r:embed="rId4">
            <a:alphaModFix/>
          </a:blip>
          <a:stretch>
            <a:fillRect/>
          </a:stretch>
        </p:blipFill>
        <p:spPr>
          <a:xfrm>
            <a:off x="943975" y="1769875"/>
            <a:ext cx="1062743" cy="1062745"/>
          </a:xfrm>
          <a:prstGeom prst="rect">
            <a:avLst/>
          </a:prstGeom>
          <a:noFill/>
          <a:ln>
            <a:noFill/>
          </a:ln>
        </p:spPr>
      </p:pic>
      <p:pic>
        <p:nvPicPr>
          <p:cNvPr id="715" name="Shape 715"/>
          <p:cNvPicPr preferRelativeResize="0"/>
          <p:nvPr/>
        </p:nvPicPr>
        <p:blipFill>
          <a:blip r:embed="rId5">
            <a:alphaModFix/>
          </a:blip>
          <a:stretch>
            <a:fillRect/>
          </a:stretch>
        </p:blipFill>
        <p:spPr>
          <a:xfrm>
            <a:off x="2190052" y="1821500"/>
            <a:ext cx="969883" cy="969882"/>
          </a:xfrm>
          <a:prstGeom prst="rect">
            <a:avLst/>
          </a:prstGeom>
          <a:noFill/>
          <a:ln>
            <a:noFill/>
          </a:ln>
        </p:spPr>
      </p:pic>
      <p:pic>
        <p:nvPicPr>
          <p:cNvPr id="716" name="Shape 716"/>
          <p:cNvPicPr preferRelativeResize="0"/>
          <p:nvPr/>
        </p:nvPicPr>
        <p:blipFill>
          <a:blip r:embed="rId6">
            <a:alphaModFix/>
          </a:blip>
          <a:stretch>
            <a:fillRect/>
          </a:stretch>
        </p:blipFill>
        <p:spPr>
          <a:xfrm>
            <a:off x="990417" y="2932170"/>
            <a:ext cx="969881" cy="968576"/>
          </a:xfrm>
          <a:prstGeom prst="rect">
            <a:avLst/>
          </a:prstGeom>
          <a:noFill/>
          <a:ln>
            <a:noFill/>
          </a:ln>
        </p:spPr>
      </p:pic>
      <p:sp>
        <p:nvSpPr>
          <p:cNvPr id="717" name="Shape 717"/>
          <p:cNvSpPr txBox="1"/>
          <p:nvPr>
            <p:ph idx="4294967295" type="body"/>
          </p:nvPr>
        </p:nvSpPr>
        <p:spPr>
          <a:xfrm>
            <a:off x="73375" y="4321125"/>
            <a:ext cx="4120200" cy="67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1000"/>
              </a:spcBef>
              <a:spcAft>
                <a:spcPts val="0"/>
              </a:spcAft>
              <a:buNone/>
            </a:pPr>
            <a:r>
              <a:rPr b="1" lang="en-GB" sz="2600">
                <a:solidFill>
                  <a:srgbClr val="1C4587"/>
                </a:solidFill>
              </a:rPr>
              <a:t>Digital Marketing </a:t>
            </a:r>
            <a:endParaRPr b="1" sz="2600">
              <a:solidFill>
                <a:srgbClr val="1C4587"/>
              </a:solidFill>
            </a:endParaRPr>
          </a:p>
          <a:p>
            <a:pPr indent="0" lvl="0" marL="0" marR="0" rtl="0" algn="ctr">
              <a:lnSpc>
                <a:spcPct val="100000"/>
              </a:lnSpc>
              <a:spcBef>
                <a:spcPts val="1000"/>
              </a:spcBef>
              <a:spcAft>
                <a:spcPts val="0"/>
              </a:spcAft>
              <a:buNone/>
            </a:pPr>
            <a:r>
              <a:rPr b="1" lang="en-GB" sz="2600">
                <a:solidFill>
                  <a:srgbClr val="1C4587"/>
                </a:solidFill>
              </a:rPr>
              <a:t>Campaigns</a:t>
            </a:r>
            <a:endParaRPr sz="2600">
              <a:solidFill>
                <a:srgbClr val="1C4587"/>
              </a:solidFill>
            </a:endParaRPr>
          </a:p>
          <a:p>
            <a:pPr indent="0" lvl="0" marL="0" rtl="0" algn="l">
              <a:lnSpc>
                <a:spcPct val="100000"/>
              </a:lnSpc>
              <a:spcBef>
                <a:spcPts val="1000"/>
              </a:spcBef>
              <a:spcAft>
                <a:spcPts val="0"/>
              </a:spcAft>
              <a:buNone/>
            </a:pPr>
            <a:r>
              <a:t/>
            </a:r>
            <a:endParaRPr sz="2600">
              <a:solidFill>
                <a:srgbClr val="1C4587"/>
              </a:solidFill>
            </a:endParaRPr>
          </a:p>
        </p:txBody>
      </p:sp>
      <p:pic>
        <p:nvPicPr>
          <p:cNvPr id="718" name="Shape 718"/>
          <p:cNvPicPr preferRelativeResize="0"/>
          <p:nvPr/>
        </p:nvPicPr>
        <p:blipFill>
          <a:blip r:embed="rId7">
            <a:alphaModFix/>
          </a:blip>
          <a:stretch>
            <a:fillRect/>
          </a:stretch>
        </p:blipFill>
        <p:spPr>
          <a:xfrm>
            <a:off x="2190047" y="2913948"/>
            <a:ext cx="1062753" cy="1062753"/>
          </a:xfrm>
          <a:prstGeom prst="rect">
            <a:avLst/>
          </a:prstGeom>
          <a:noFill/>
          <a:ln>
            <a:noFill/>
          </a:ln>
        </p:spPr>
      </p:pic>
      <p:pic>
        <p:nvPicPr>
          <p:cNvPr id="719" name="Shape 719"/>
          <p:cNvPicPr preferRelativeResize="0"/>
          <p:nvPr/>
        </p:nvPicPr>
        <p:blipFill>
          <a:blip r:embed="rId8">
            <a:alphaModFix/>
          </a:blip>
          <a:stretch>
            <a:fillRect/>
          </a:stretch>
        </p:blipFill>
        <p:spPr>
          <a:xfrm>
            <a:off x="8785150" y="1290725"/>
            <a:ext cx="2884200" cy="2884200"/>
          </a:xfrm>
          <a:prstGeom prst="rect">
            <a:avLst/>
          </a:prstGeom>
          <a:noFill/>
          <a:ln>
            <a:noFill/>
          </a:ln>
        </p:spPr>
      </p:pic>
      <p:sp>
        <p:nvSpPr>
          <p:cNvPr id="720" name="Shape 720"/>
          <p:cNvSpPr txBox="1"/>
          <p:nvPr>
            <p:ph idx="4294967295" type="body"/>
          </p:nvPr>
        </p:nvSpPr>
        <p:spPr>
          <a:xfrm>
            <a:off x="8167150" y="4479600"/>
            <a:ext cx="4120200" cy="1062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000"/>
              </a:spcBef>
              <a:spcAft>
                <a:spcPts val="0"/>
              </a:spcAft>
              <a:buNone/>
            </a:pPr>
            <a:r>
              <a:rPr b="1" lang="en-GB" sz="2600">
                <a:solidFill>
                  <a:srgbClr val="1C4587"/>
                </a:solidFill>
              </a:rPr>
              <a:t>Collaboration</a:t>
            </a:r>
            <a:endParaRPr sz="2600">
              <a:solidFill>
                <a:srgbClr val="1C4587"/>
              </a:solidFill>
            </a:endParaRPr>
          </a:p>
        </p:txBody>
      </p:sp>
      <p:pic>
        <p:nvPicPr>
          <p:cNvPr id="721" name="Shape 721"/>
          <p:cNvPicPr preferRelativeResize="0"/>
          <p:nvPr/>
        </p:nvPicPr>
        <p:blipFill>
          <a:blip r:embed="rId9">
            <a:alphaModFix/>
          </a:blip>
          <a:stretch>
            <a:fillRect/>
          </a:stretch>
        </p:blipFill>
        <p:spPr>
          <a:xfrm>
            <a:off x="8847950" y="3556800"/>
            <a:ext cx="2984918" cy="678300"/>
          </a:xfrm>
          <a:prstGeom prst="rect">
            <a:avLst/>
          </a:prstGeom>
          <a:noFill/>
          <a:ln>
            <a:noFill/>
          </a:ln>
        </p:spPr>
      </p:pic>
      <p:pic>
        <p:nvPicPr>
          <p:cNvPr id="722" name="Shape 722"/>
          <p:cNvPicPr preferRelativeResize="0"/>
          <p:nvPr/>
        </p:nvPicPr>
        <p:blipFill>
          <a:blip r:embed="rId10">
            <a:alphaModFix/>
          </a:blip>
          <a:stretch>
            <a:fillRect/>
          </a:stretch>
        </p:blipFill>
        <p:spPr>
          <a:xfrm>
            <a:off x="4636568" y="1010500"/>
            <a:ext cx="2721575" cy="2721575"/>
          </a:xfrm>
          <a:prstGeom prst="rect">
            <a:avLst/>
          </a:prstGeom>
          <a:noFill/>
          <a:ln>
            <a:noFill/>
          </a:ln>
        </p:spPr>
      </p:pic>
      <p:pic>
        <p:nvPicPr>
          <p:cNvPr id="723" name="Shape 723"/>
          <p:cNvPicPr preferRelativeResize="0"/>
          <p:nvPr/>
        </p:nvPicPr>
        <p:blipFill>
          <a:blip r:embed="rId11">
            <a:alphaModFix/>
          </a:blip>
          <a:stretch>
            <a:fillRect/>
          </a:stretch>
        </p:blipFill>
        <p:spPr>
          <a:xfrm>
            <a:off x="3834863" y="1955200"/>
            <a:ext cx="4324976" cy="2884200"/>
          </a:xfrm>
          <a:prstGeom prst="rect">
            <a:avLst/>
          </a:prstGeom>
          <a:noFill/>
          <a:ln>
            <a:noFill/>
          </a:ln>
        </p:spPr>
      </p:pic>
      <p:cxnSp>
        <p:nvCxnSpPr>
          <p:cNvPr id="724" name="Shape 724"/>
          <p:cNvCxnSpPr/>
          <p:nvPr/>
        </p:nvCxnSpPr>
        <p:spPr>
          <a:xfrm>
            <a:off x="3918000" y="1621875"/>
            <a:ext cx="41700" cy="3190800"/>
          </a:xfrm>
          <a:prstGeom prst="straightConnector1">
            <a:avLst/>
          </a:prstGeom>
          <a:noFill/>
          <a:ln cap="flat" cmpd="sng" w="19050">
            <a:solidFill>
              <a:srgbClr val="1C4587"/>
            </a:solidFill>
            <a:prstDash val="solid"/>
            <a:round/>
            <a:headEnd len="med" w="med" type="none"/>
            <a:tailEnd len="med" w="med" type="none"/>
          </a:ln>
        </p:spPr>
      </p:cxnSp>
      <p:cxnSp>
        <p:nvCxnSpPr>
          <p:cNvPr id="725" name="Shape 725"/>
          <p:cNvCxnSpPr/>
          <p:nvPr/>
        </p:nvCxnSpPr>
        <p:spPr>
          <a:xfrm>
            <a:off x="8167538" y="1621875"/>
            <a:ext cx="41700" cy="3190800"/>
          </a:xfrm>
          <a:prstGeom prst="straightConnector1">
            <a:avLst/>
          </a:prstGeom>
          <a:noFill/>
          <a:ln cap="flat" cmpd="sng" w="19050">
            <a:solidFill>
              <a:srgbClr val="1C4587"/>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Shape 730"/>
          <p:cNvSpPr txBox="1"/>
          <p:nvPr>
            <p:ph type="ctrTitle"/>
          </p:nvPr>
        </p:nvSpPr>
        <p:spPr>
          <a:xfrm>
            <a:off x="-1966925" y="381000"/>
            <a:ext cx="107883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a:solidFill>
                  <a:schemeClr val="dk2"/>
                </a:solidFill>
              </a:rPr>
              <a:t>Exhibit 9: Prototype</a:t>
            </a:r>
            <a:endParaRPr>
              <a:solidFill>
                <a:schemeClr val="dk2"/>
              </a:solidFill>
            </a:endParaRPr>
          </a:p>
        </p:txBody>
      </p:sp>
      <p:sp>
        <p:nvSpPr>
          <p:cNvPr id="731" name="Shape 731"/>
          <p:cNvSpPr txBox="1"/>
          <p:nvPr>
            <p:ph type="ctrTitle"/>
          </p:nvPr>
        </p:nvSpPr>
        <p:spPr>
          <a:xfrm>
            <a:off x="10079000" y="6216775"/>
            <a:ext cx="23280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sz="7200" u="sng">
                <a:solidFill>
                  <a:schemeClr val="hlink"/>
                </a:solidFill>
                <a:hlinkClick r:id="rId3"/>
              </a:rPr>
              <a:t>Back</a:t>
            </a:r>
            <a:endParaRPr>
              <a:solidFill>
                <a:schemeClr val="dk2"/>
              </a:solidFill>
            </a:endParaRPr>
          </a:p>
        </p:txBody>
      </p:sp>
      <p:sp>
        <p:nvSpPr>
          <p:cNvPr id="732" name="Shape 732"/>
          <p:cNvSpPr txBox="1"/>
          <p:nvPr/>
        </p:nvSpPr>
        <p:spPr>
          <a:xfrm>
            <a:off x="1447800" y="1844947"/>
            <a:ext cx="5659800" cy="119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3000">
                <a:latin typeface="Calibri"/>
                <a:ea typeface="Calibri"/>
                <a:cs typeface="Calibri"/>
                <a:sym typeface="Calibri"/>
              </a:rPr>
              <a:t>Step 1:</a:t>
            </a:r>
            <a:endParaRPr sz="3000">
              <a:latin typeface="Calibri"/>
              <a:ea typeface="Calibri"/>
              <a:cs typeface="Calibri"/>
              <a:sym typeface="Calibri"/>
            </a:endParaRPr>
          </a:p>
          <a:p>
            <a:pPr indent="0" lvl="0" marL="0" rtl="0">
              <a:spcBef>
                <a:spcPts val="0"/>
              </a:spcBef>
              <a:spcAft>
                <a:spcPts val="0"/>
              </a:spcAft>
              <a:buNone/>
            </a:pPr>
            <a:r>
              <a:rPr lang="en-GB" sz="3000">
                <a:latin typeface="Calibri"/>
                <a:ea typeface="Calibri"/>
                <a:cs typeface="Calibri"/>
                <a:sym typeface="Calibri"/>
              </a:rPr>
              <a:t>Choose if you are a Customer / Partner</a:t>
            </a:r>
            <a:endParaRPr sz="3000">
              <a:latin typeface="Calibri"/>
              <a:ea typeface="Calibri"/>
              <a:cs typeface="Calibri"/>
              <a:sym typeface="Calibri"/>
            </a:endParaRPr>
          </a:p>
          <a:p>
            <a:pPr indent="0" lvl="0" marL="0" rtl="0">
              <a:spcBef>
                <a:spcPts val="0"/>
              </a:spcBef>
              <a:spcAft>
                <a:spcPts val="0"/>
              </a:spcAft>
              <a:buNone/>
            </a:pPr>
            <a:r>
              <a:t/>
            </a:r>
            <a:endParaRPr sz="3000">
              <a:latin typeface="Calibri"/>
              <a:ea typeface="Calibri"/>
              <a:cs typeface="Calibri"/>
              <a:sym typeface="Calibri"/>
            </a:endParaRPr>
          </a:p>
          <a:p>
            <a:pPr indent="0" lvl="0" marL="0" rtl="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Step 2:</a:t>
            </a:r>
            <a:endParaRPr sz="3000">
              <a:solidFill>
                <a:schemeClr val="dk1"/>
              </a:solidFill>
              <a:latin typeface="Calibri"/>
              <a:ea typeface="Calibri"/>
              <a:cs typeface="Calibri"/>
              <a:sym typeface="Calibri"/>
            </a:endParaRPr>
          </a:p>
          <a:p>
            <a:pPr indent="0" lvl="0" marL="0" rtl="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Customers get alerts when discounts are available in their proximity</a:t>
            </a:r>
            <a:endParaRPr sz="3000">
              <a:latin typeface="Calibri"/>
              <a:ea typeface="Calibri"/>
              <a:cs typeface="Calibri"/>
              <a:sym typeface="Calibri"/>
            </a:endParaRPr>
          </a:p>
        </p:txBody>
      </p:sp>
      <p:grpSp>
        <p:nvGrpSpPr>
          <p:cNvPr id="733" name="Shape 733"/>
          <p:cNvGrpSpPr/>
          <p:nvPr/>
        </p:nvGrpSpPr>
        <p:grpSpPr>
          <a:xfrm>
            <a:off x="8371639" y="1016656"/>
            <a:ext cx="2880602" cy="5483068"/>
            <a:chOff x="6847525" y="164825"/>
            <a:chExt cx="3688351" cy="7020574"/>
          </a:xfrm>
        </p:grpSpPr>
        <p:pic>
          <p:nvPicPr>
            <p:cNvPr id="734" name="Shape 734"/>
            <p:cNvPicPr preferRelativeResize="0"/>
            <p:nvPr/>
          </p:nvPicPr>
          <p:blipFill rotWithShape="1">
            <a:blip r:embed="rId4">
              <a:alphaModFix/>
            </a:blip>
            <a:srcRect b="0" l="23188" r="24276" t="0"/>
            <a:stretch/>
          </p:blipFill>
          <p:spPr>
            <a:xfrm>
              <a:off x="6847525" y="164825"/>
              <a:ext cx="3688351" cy="7020574"/>
            </a:xfrm>
            <a:prstGeom prst="rect">
              <a:avLst/>
            </a:prstGeom>
            <a:noFill/>
            <a:ln>
              <a:noFill/>
            </a:ln>
          </p:spPr>
        </p:pic>
        <p:pic>
          <p:nvPicPr>
            <p:cNvPr id="735" name="Shape 735"/>
            <p:cNvPicPr preferRelativeResize="0"/>
            <p:nvPr/>
          </p:nvPicPr>
          <p:blipFill>
            <a:blip r:embed="rId5">
              <a:alphaModFix/>
            </a:blip>
            <a:stretch>
              <a:fillRect/>
            </a:stretch>
          </p:blipFill>
          <p:spPr>
            <a:xfrm>
              <a:off x="7381471" y="1293696"/>
              <a:ext cx="2686900" cy="4782048"/>
            </a:xfrm>
            <a:prstGeom prst="rect">
              <a:avLst/>
            </a:prstGeom>
            <a:noFill/>
            <a:ln>
              <a:noFill/>
            </a:ln>
          </p:spPr>
        </p:pic>
      </p:grpSp>
      <p:pic>
        <p:nvPicPr>
          <p:cNvPr id="736" name="Shape 736"/>
          <p:cNvPicPr preferRelativeResize="0"/>
          <p:nvPr/>
        </p:nvPicPr>
        <p:blipFill>
          <a:blip r:embed="rId6">
            <a:alphaModFix/>
          </a:blip>
          <a:stretch>
            <a:fillRect/>
          </a:stretch>
        </p:blipFill>
        <p:spPr>
          <a:xfrm>
            <a:off x="8776255" y="1882106"/>
            <a:ext cx="2156661" cy="375198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Shape 741"/>
          <p:cNvSpPr txBox="1"/>
          <p:nvPr>
            <p:ph type="ctrTitle"/>
          </p:nvPr>
        </p:nvSpPr>
        <p:spPr>
          <a:xfrm>
            <a:off x="-2055075" y="347700"/>
            <a:ext cx="107883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a:solidFill>
                  <a:schemeClr val="dk2"/>
                </a:solidFill>
              </a:rPr>
              <a:t>Exhibit 9: Prototype</a:t>
            </a:r>
            <a:endParaRPr>
              <a:solidFill>
                <a:schemeClr val="dk2"/>
              </a:solidFill>
            </a:endParaRPr>
          </a:p>
        </p:txBody>
      </p:sp>
      <p:sp>
        <p:nvSpPr>
          <p:cNvPr id="742" name="Shape 742"/>
          <p:cNvSpPr txBox="1"/>
          <p:nvPr>
            <p:ph type="ctrTitle"/>
          </p:nvPr>
        </p:nvSpPr>
        <p:spPr>
          <a:xfrm>
            <a:off x="10079000" y="6216775"/>
            <a:ext cx="23280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sz="7200" u="sng">
                <a:solidFill>
                  <a:schemeClr val="hlink"/>
                </a:solidFill>
                <a:hlinkClick r:id="rId3"/>
              </a:rPr>
              <a:t>Back</a:t>
            </a:r>
            <a:endParaRPr>
              <a:solidFill>
                <a:schemeClr val="dk2"/>
              </a:solidFill>
            </a:endParaRPr>
          </a:p>
        </p:txBody>
      </p:sp>
      <p:sp>
        <p:nvSpPr>
          <p:cNvPr id="743" name="Shape 743"/>
          <p:cNvSpPr txBox="1"/>
          <p:nvPr/>
        </p:nvSpPr>
        <p:spPr>
          <a:xfrm>
            <a:off x="1676400" y="1539429"/>
            <a:ext cx="5638200" cy="3161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Step 3:</a:t>
            </a:r>
            <a:endParaRPr sz="3000">
              <a:solidFill>
                <a:schemeClr val="dk1"/>
              </a:solidFill>
              <a:latin typeface="Calibri"/>
              <a:ea typeface="Calibri"/>
              <a:cs typeface="Calibri"/>
              <a:sym typeface="Calibri"/>
            </a:endParaRPr>
          </a:p>
          <a:p>
            <a:pPr indent="0" lvl="0" marL="0" rtl="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Catalogue that shows a complete list of perishable food available at the end of the day</a:t>
            </a:r>
            <a:endParaRPr sz="3000">
              <a:solidFill>
                <a:schemeClr val="dk1"/>
              </a:solidFill>
              <a:latin typeface="Calibri"/>
              <a:ea typeface="Calibri"/>
              <a:cs typeface="Calibri"/>
              <a:sym typeface="Calibri"/>
            </a:endParaRPr>
          </a:p>
          <a:p>
            <a:pPr indent="0" lvl="0" marL="0" rtl="0">
              <a:spcBef>
                <a:spcPts val="0"/>
              </a:spcBef>
              <a:spcAft>
                <a:spcPts val="0"/>
              </a:spcAft>
              <a:buClr>
                <a:schemeClr val="dk1"/>
              </a:buClr>
              <a:buSzPts val="1100"/>
              <a:buFont typeface="Arial"/>
              <a:buNone/>
            </a:pPr>
            <a:r>
              <a:t/>
            </a:r>
            <a:endParaRPr sz="3000">
              <a:solidFill>
                <a:schemeClr val="dk1"/>
              </a:solidFill>
              <a:latin typeface="Calibri"/>
              <a:ea typeface="Calibri"/>
              <a:cs typeface="Calibri"/>
              <a:sym typeface="Calibri"/>
            </a:endParaRPr>
          </a:p>
          <a:p>
            <a:pPr indent="0" lvl="0" marL="0" rtl="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Step 4:</a:t>
            </a:r>
            <a:endParaRPr sz="3000">
              <a:solidFill>
                <a:schemeClr val="dk1"/>
              </a:solidFill>
              <a:latin typeface="Calibri"/>
              <a:ea typeface="Calibri"/>
              <a:cs typeface="Calibri"/>
              <a:sym typeface="Calibri"/>
            </a:endParaRPr>
          </a:p>
          <a:p>
            <a:pPr indent="0" lvl="0" marL="0" rtl="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Reserve &amp; Pay for your order on the app, and collect in store!</a:t>
            </a:r>
            <a:endParaRPr sz="3000">
              <a:solidFill>
                <a:schemeClr val="dk1"/>
              </a:solidFill>
              <a:latin typeface="Calibri"/>
              <a:ea typeface="Calibri"/>
              <a:cs typeface="Calibri"/>
              <a:sym typeface="Calibri"/>
            </a:endParaRPr>
          </a:p>
          <a:p>
            <a:pPr indent="0" lvl="0" marL="0" rtl="0">
              <a:spcBef>
                <a:spcPts val="0"/>
              </a:spcBef>
              <a:spcAft>
                <a:spcPts val="0"/>
              </a:spcAft>
              <a:buNone/>
            </a:pPr>
            <a:r>
              <a:t/>
            </a:r>
            <a:endParaRPr sz="3000">
              <a:latin typeface="Calibri"/>
              <a:ea typeface="Calibri"/>
              <a:cs typeface="Calibri"/>
              <a:sym typeface="Calibri"/>
            </a:endParaRPr>
          </a:p>
        </p:txBody>
      </p:sp>
      <p:pic>
        <p:nvPicPr>
          <p:cNvPr id="744" name="Shape 744"/>
          <p:cNvPicPr preferRelativeResize="0"/>
          <p:nvPr/>
        </p:nvPicPr>
        <p:blipFill rotWithShape="1">
          <a:blip r:embed="rId4">
            <a:alphaModFix/>
          </a:blip>
          <a:srcRect b="0" l="23188" r="24276" t="0"/>
          <a:stretch/>
        </p:blipFill>
        <p:spPr>
          <a:xfrm>
            <a:off x="7609525" y="1051325"/>
            <a:ext cx="2902350" cy="5524476"/>
          </a:xfrm>
          <a:prstGeom prst="rect">
            <a:avLst/>
          </a:prstGeom>
          <a:noFill/>
          <a:ln>
            <a:noFill/>
          </a:ln>
        </p:spPr>
      </p:pic>
      <p:pic>
        <p:nvPicPr>
          <p:cNvPr id="745" name="Shape 745"/>
          <p:cNvPicPr preferRelativeResize="0"/>
          <p:nvPr/>
        </p:nvPicPr>
        <p:blipFill>
          <a:blip r:embed="rId5">
            <a:alphaModFix/>
          </a:blip>
          <a:stretch>
            <a:fillRect/>
          </a:stretch>
        </p:blipFill>
        <p:spPr>
          <a:xfrm>
            <a:off x="8023277" y="1928264"/>
            <a:ext cx="2137904" cy="380496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Shape 750"/>
          <p:cNvSpPr txBox="1"/>
          <p:nvPr>
            <p:ph type="ctrTitle"/>
          </p:nvPr>
        </p:nvSpPr>
        <p:spPr>
          <a:xfrm>
            <a:off x="-1351325" y="327650"/>
            <a:ext cx="107883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sz="7200">
                <a:solidFill>
                  <a:schemeClr val="dk2"/>
                </a:solidFill>
              </a:rPr>
              <a:t>Exhibit 10: Revenue</a:t>
            </a:r>
            <a:endParaRPr>
              <a:solidFill>
                <a:schemeClr val="dk2"/>
              </a:solidFill>
            </a:endParaRPr>
          </a:p>
        </p:txBody>
      </p:sp>
      <p:sp>
        <p:nvSpPr>
          <p:cNvPr id="751" name="Shape 751"/>
          <p:cNvSpPr txBox="1"/>
          <p:nvPr>
            <p:ph type="ctrTitle"/>
          </p:nvPr>
        </p:nvSpPr>
        <p:spPr>
          <a:xfrm>
            <a:off x="10079000" y="6216775"/>
            <a:ext cx="2328000" cy="814500"/>
          </a:xfrm>
          <a:prstGeom prst="rect">
            <a:avLst/>
          </a:prstGeom>
          <a:noFill/>
          <a:ln>
            <a:noFill/>
          </a:ln>
        </p:spPr>
        <p:txBody>
          <a:bodyPr anchorCtr="0" anchor="b" bIns="45700" lIns="91425" spcFirstLastPara="1" rIns="91425" wrap="square" tIns="45700">
            <a:noAutofit/>
          </a:bodyPr>
          <a:lstStyle/>
          <a:p>
            <a:pPr indent="0" lvl="0" marL="0" rtl="0">
              <a:spcBef>
                <a:spcPts val="0"/>
              </a:spcBef>
              <a:spcAft>
                <a:spcPts val="0"/>
              </a:spcAft>
              <a:buClr>
                <a:schemeClr val="dk1"/>
              </a:buClr>
              <a:buSzPts val="6000"/>
              <a:buFont typeface="Calibri"/>
              <a:buNone/>
            </a:pPr>
            <a:r>
              <a:rPr lang="en-GB" sz="7200" u="sng">
                <a:solidFill>
                  <a:schemeClr val="hlink"/>
                </a:solidFill>
                <a:hlinkClick r:id="rId3"/>
              </a:rPr>
              <a:t>Back</a:t>
            </a:r>
            <a:endParaRPr>
              <a:solidFill>
                <a:schemeClr val="dk2"/>
              </a:solidFill>
            </a:endParaRPr>
          </a:p>
        </p:txBody>
      </p:sp>
      <p:sp>
        <p:nvSpPr>
          <p:cNvPr id="752" name="Shape 752"/>
          <p:cNvSpPr txBox="1"/>
          <p:nvPr>
            <p:ph idx="4294967295" type="body"/>
          </p:nvPr>
        </p:nvSpPr>
        <p:spPr>
          <a:xfrm>
            <a:off x="1022375" y="3941300"/>
            <a:ext cx="5303700" cy="447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GB" sz="2400">
                <a:solidFill>
                  <a:srgbClr val="000000"/>
                </a:solidFill>
              </a:rPr>
              <a:t>Commission </a:t>
            </a:r>
            <a:r>
              <a:rPr b="0" i="0" lang="en-GB" sz="2400" u="none" cap="none" strike="noStrike">
                <a:solidFill>
                  <a:srgbClr val="000000"/>
                </a:solidFill>
                <a:latin typeface="Calibri"/>
                <a:ea typeface="Calibri"/>
                <a:cs typeface="Calibri"/>
                <a:sym typeface="Calibri"/>
              </a:rPr>
              <a:t>fee</a:t>
            </a:r>
            <a:r>
              <a:rPr lang="en-GB" sz="2400">
                <a:solidFill>
                  <a:srgbClr val="000000"/>
                </a:solidFill>
              </a:rPr>
              <a:t>s </a:t>
            </a:r>
            <a:r>
              <a:rPr i="1" lang="en-GB" sz="2400">
                <a:solidFill>
                  <a:srgbClr val="000000"/>
                </a:solidFill>
              </a:rPr>
              <a:t>paid by customers</a:t>
            </a:r>
            <a:endParaRPr sz="2400">
              <a:solidFill>
                <a:srgbClr val="000000"/>
              </a:solidFill>
            </a:endParaRPr>
          </a:p>
        </p:txBody>
      </p:sp>
      <p:pic>
        <p:nvPicPr>
          <p:cNvPr id="753" name="Shape 753"/>
          <p:cNvPicPr preferRelativeResize="0"/>
          <p:nvPr/>
        </p:nvPicPr>
        <p:blipFill>
          <a:blip r:embed="rId4">
            <a:alphaModFix/>
          </a:blip>
          <a:stretch>
            <a:fillRect/>
          </a:stretch>
        </p:blipFill>
        <p:spPr>
          <a:xfrm>
            <a:off x="2181500" y="1968137"/>
            <a:ext cx="2356157" cy="1600200"/>
          </a:xfrm>
          <a:prstGeom prst="rect">
            <a:avLst/>
          </a:prstGeom>
          <a:noFill/>
          <a:ln>
            <a:noFill/>
          </a:ln>
        </p:spPr>
      </p:pic>
      <p:pic>
        <p:nvPicPr>
          <p:cNvPr id="754" name="Shape 754"/>
          <p:cNvPicPr preferRelativeResize="0"/>
          <p:nvPr/>
        </p:nvPicPr>
        <p:blipFill>
          <a:blip r:embed="rId5">
            <a:alphaModFix/>
          </a:blip>
          <a:stretch>
            <a:fillRect/>
          </a:stretch>
        </p:blipFill>
        <p:spPr>
          <a:xfrm>
            <a:off x="8204249" y="1478649"/>
            <a:ext cx="2089700" cy="2089700"/>
          </a:xfrm>
          <a:prstGeom prst="rect">
            <a:avLst/>
          </a:prstGeom>
          <a:noFill/>
          <a:ln>
            <a:noFill/>
          </a:ln>
        </p:spPr>
      </p:pic>
      <p:sp>
        <p:nvSpPr>
          <p:cNvPr id="755" name="Shape 755"/>
          <p:cNvSpPr txBox="1"/>
          <p:nvPr>
            <p:ph idx="4294967295" type="body"/>
          </p:nvPr>
        </p:nvSpPr>
        <p:spPr>
          <a:xfrm>
            <a:off x="6539500" y="3762400"/>
            <a:ext cx="5419200" cy="626400"/>
          </a:xfrm>
          <a:prstGeom prst="rect">
            <a:avLst/>
          </a:prstGeom>
          <a:noFill/>
          <a:ln>
            <a:noFill/>
          </a:ln>
        </p:spPr>
        <p:txBody>
          <a:bodyPr anchorCtr="0" anchor="t" bIns="45700" lIns="91425" spcFirstLastPara="1" rIns="91425" wrap="square" tIns="45700">
            <a:noAutofit/>
          </a:bodyPr>
          <a:lstStyle/>
          <a:p>
            <a:pPr indent="0" lvl="0" marL="0" rtl="0">
              <a:lnSpc>
                <a:spcPct val="100000"/>
              </a:lnSpc>
              <a:spcBef>
                <a:spcPts val="1000"/>
              </a:spcBef>
              <a:spcAft>
                <a:spcPts val="0"/>
              </a:spcAft>
              <a:buNone/>
            </a:pPr>
            <a:r>
              <a:rPr lang="en-GB" sz="2400"/>
              <a:t>Commission fees </a:t>
            </a:r>
            <a:r>
              <a:rPr i="1" lang="en-GB" sz="2400"/>
              <a:t>paid by supermarkets</a:t>
            </a:r>
            <a:endParaRPr i="1" sz="2400"/>
          </a:p>
          <a:p>
            <a:pPr indent="0" lvl="0" marL="0" marR="0" rtl="0" algn="l">
              <a:lnSpc>
                <a:spcPct val="100000"/>
              </a:lnSpc>
              <a:spcBef>
                <a:spcPts val="0"/>
              </a:spcBef>
              <a:spcAft>
                <a:spcPts val="0"/>
              </a:spcAft>
              <a:buNone/>
            </a:pPr>
            <a:r>
              <a:t/>
            </a:r>
            <a:endParaRPr sz="2400">
              <a:solidFill>
                <a:srgbClr val="000000"/>
              </a:solidFill>
            </a:endParaRPr>
          </a:p>
        </p:txBody>
      </p:sp>
      <p:sp>
        <p:nvSpPr>
          <p:cNvPr id="756" name="Shape 756"/>
          <p:cNvSpPr txBox="1"/>
          <p:nvPr>
            <p:ph idx="4294967295" type="body"/>
          </p:nvPr>
        </p:nvSpPr>
        <p:spPr>
          <a:xfrm>
            <a:off x="6476550" y="4430450"/>
            <a:ext cx="5419200" cy="626400"/>
          </a:xfrm>
          <a:prstGeom prst="rect">
            <a:avLst/>
          </a:prstGeom>
          <a:noFill/>
          <a:ln>
            <a:noFill/>
          </a:ln>
        </p:spPr>
        <p:txBody>
          <a:bodyPr anchorCtr="0" anchor="t" bIns="45700" lIns="91425" spcFirstLastPara="1" rIns="91425" wrap="square" tIns="45700">
            <a:noAutofit/>
          </a:bodyPr>
          <a:lstStyle/>
          <a:p>
            <a:pPr indent="-381000" lvl="0" marL="457200" rtl="0">
              <a:lnSpc>
                <a:spcPct val="100000"/>
              </a:lnSpc>
              <a:spcBef>
                <a:spcPts val="1000"/>
              </a:spcBef>
              <a:spcAft>
                <a:spcPts val="0"/>
              </a:spcAft>
              <a:buSzPts val="2400"/>
              <a:buChar char="●"/>
            </a:pPr>
            <a:r>
              <a:rPr lang="en-GB" sz="2400"/>
              <a:t>10% of cost of listed food items</a:t>
            </a:r>
            <a:endParaRPr sz="2400"/>
          </a:p>
          <a:p>
            <a:pPr indent="0" lvl="0" marL="0" rtl="0">
              <a:lnSpc>
                <a:spcPct val="100000"/>
              </a:lnSpc>
              <a:spcBef>
                <a:spcPts val="0"/>
              </a:spcBef>
              <a:spcAft>
                <a:spcPts val="0"/>
              </a:spcAft>
              <a:buClr>
                <a:schemeClr val="dk1"/>
              </a:buClr>
              <a:buSzPts val="1100"/>
              <a:buFont typeface="Arial"/>
              <a:buNone/>
            </a:pPr>
            <a:r>
              <a:t/>
            </a:r>
            <a:endParaRPr sz="2400"/>
          </a:p>
          <a:p>
            <a:pPr indent="0" lvl="0" marL="0" marR="0" rtl="0" algn="l">
              <a:lnSpc>
                <a:spcPct val="100000"/>
              </a:lnSpc>
              <a:spcBef>
                <a:spcPts val="0"/>
              </a:spcBef>
              <a:spcAft>
                <a:spcPts val="0"/>
              </a:spcAft>
              <a:buNone/>
            </a:pPr>
            <a:r>
              <a:t/>
            </a:r>
            <a:endParaRPr sz="2400"/>
          </a:p>
        </p:txBody>
      </p:sp>
      <p:sp>
        <p:nvSpPr>
          <p:cNvPr id="757" name="Shape 757"/>
          <p:cNvSpPr txBox="1"/>
          <p:nvPr>
            <p:ph idx="4294967295" type="body"/>
          </p:nvPr>
        </p:nvSpPr>
        <p:spPr>
          <a:xfrm>
            <a:off x="839800" y="4596050"/>
            <a:ext cx="5303700" cy="447600"/>
          </a:xfrm>
          <a:prstGeom prst="rect">
            <a:avLst/>
          </a:prstGeom>
          <a:noFill/>
          <a:ln>
            <a:noFill/>
          </a:ln>
        </p:spPr>
        <p:txBody>
          <a:bodyPr anchorCtr="0" anchor="t" bIns="45700" lIns="91425" spcFirstLastPara="1" rIns="91425" wrap="square" tIns="45700">
            <a:noAutofit/>
          </a:bodyPr>
          <a:lstStyle/>
          <a:p>
            <a:pPr indent="-381000" lvl="0" marL="457200" rtl="0">
              <a:lnSpc>
                <a:spcPct val="100000"/>
              </a:lnSpc>
              <a:spcBef>
                <a:spcPts val="0"/>
              </a:spcBef>
              <a:spcAft>
                <a:spcPts val="0"/>
              </a:spcAft>
              <a:buSzPts val="2400"/>
              <a:buChar char="●"/>
            </a:pPr>
            <a:r>
              <a:rPr lang="en-GB" sz="2400"/>
              <a:t>5-7% of cost of food items purchased </a:t>
            </a:r>
            <a:endParaRPr sz="2400"/>
          </a:p>
          <a:p>
            <a:pPr indent="0" lvl="0" marL="0" marR="0" rtl="0" algn="l">
              <a:lnSpc>
                <a:spcPct val="100000"/>
              </a:lnSpc>
              <a:spcBef>
                <a:spcPts val="0"/>
              </a:spcBef>
              <a:spcAft>
                <a:spcPts val="0"/>
              </a:spcAft>
              <a:buNone/>
            </a:pPr>
            <a:r>
              <a:t/>
            </a:r>
            <a:endParaRPr sz="2400">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61" name="Shape 761"/>
        <p:cNvGrpSpPr/>
        <p:nvPr/>
      </p:nvGrpSpPr>
      <p:grpSpPr>
        <a:xfrm>
          <a:off x="0" y="0"/>
          <a:ext cx="0" cy="0"/>
          <a:chOff x="0" y="0"/>
          <a:chExt cx="0" cy="0"/>
        </a:xfrm>
      </p:grpSpPr>
      <p:sp>
        <p:nvSpPr>
          <p:cNvPr id="762" name="Shape 76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Pointers</a:t>
            </a:r>
            <a:endParaRPr/>
          </a:p>
        </p:txBody>
      </p:sp>
      <p:sp>
        <p:nvSpPr>
          <p:cNvPr id="763" name="Shape 763"/>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0" lvl="0" marL="0">
              <a:spcBef>
                <a:spcPts val="1000"/>
              </a:spcBef>
              <a:spcAft>
                <a:spcPts val="0"/>
              </a:spcAft>
              <a:buNone/>
            </a:pPr>
            <a:r>
              <a:rPr lang="en-GB"/>
              <a:t>What is our understanding of the problem in the market?</a:t>
            </a:r>
            <a:endParaRPr/>
          </a:p>
          <a:p>
            <a:pPr indent="0" lvl="0" marL="0">
              <a:spcBef>
                <a:spcPts val="1000"/>
              </a:spcBef>
              <a:spcAft>
                <a:spcPts val="0"/>
              </a:spcAft>
              <a:buNone/>
            </a:pPr>
            <a:r>
              <a:t/>
            </a:r>
            <a:endParaRPr/>
          </a:p>
          <a:p>
            <a:pPr indent="0" lvl="0" marL="0">
              <a:spcBef>
                <a:spcPts val="1000"/>
              </a:spcBef>
              <a:spcAft>
                <a:spcPts val="0"/>
              </a:spcAft>
              <a:buNone/>
            </a:pPr>
            <a:r>
              <a:rPr lang="en-GB"/>
              <a:t>What solutions are there in the market? </a:t>
            </a:r>
            <a:endParaRPr/>
          </a:p>
          <a:p>
            <a:pPr indent="0" lvl="0" marL="0">
              <a:spcBef>
                <a:spcPts val="1000"/>
              </a:spcBef>
              <a:spcAft>
                <a:spcPts val="0"/>
              </a:spcAft>
              <a:buNone/>
            </a:pPr>
            <a:r>
              <a:rPr lang="en-GB"/>
              <a:t>How is our solution better than what is on the market?</a:t>
            </a:r>
            <a:endParaRPr/>
          </a:p>
          <a:p>
            <a:pPr indent="-406400" lvl="0" marL="457200" rtl="0">
              <a:spcBef>
                <a:spcPts val="1000"/>
              </a:spcBef>
              <a:spcAft>
                <a:spcPts val="0"/>
              </a:spcAft>
              <a:buSzPts val="2800"/>
              <a:buChar char="-"/>
            </a:pPr>
            <a:r>
              <a:rPr lang="en-GB"/>
              <a:t>How did we validate that the market will be willing to adopt our solution/platform</a:t>
            </a:r>
            <a:endParaRPr/>
          </a:p>
          <a:p>
            <a:pPr indent="0" lvl="0" marL="0" rtl="0">
              <a:spcBef>
                <a:spcPts val="1000"/>
              </a:spcBef>
              <a:spcAft>
                <a:spcPts val="0"/>
              </a:spcAft>
              <a:buNone/>
            </a:pPr>
            <a:r>
              <a:t/>
            </a:r>
            <a:endParaRPr/>
          </a:p>
          <a:p>
            <a:pPr indent="0" lvl="0" marL="0">
              <a:spcBef>
                <a:spcPts val="1000"/>
              </a:spcBef>
              <a:spcAft>
                <a:spcPts val="0"/>
              </a:spcAft>
              <a:buNone/>
            </a:pPr>
            <a:r>
              <a:rPr lang="en-GB"/>
              <a:t>Competitor Analysis </a:t>
            </a:r>
            <a:endParaRPr/>
          </a:p>
        </p:txBody>
      </p:sp>
      <p:pic>
        <p:nvPicPr>
          <p:cNvPr id="764" name="Shape 764"/>
          <p:cNvPicPr preferRelativeResize="0"/>
          <p:nvPr/>
        </p:nvPicPr>
        <p:blipFill>
          <a:blip r:embed="rId3">
            <a:alphaModFix/>
          </a:blip>
          <a:stretch>
            <a:fillRect/>
          </a:stretch>
        </p:blipFill>
        <p:spPr>
          <a:xfrm>
            <a:off x="8305875" y="48712"/>
            <a:ext cx="3801026" cy="19585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chemeClr val="lt1"/>
        </a:solidFill>
      </p:bgPr>
    </p:bg>
    <p:spTree>
      <p:nvGrpSpPr>
        <p:cNvPr id="768" name="Shape 768"/>
        <p:cNvGrpSpPr/>
        <p:nvPr/>
      </p:nvGrpSpPr>
      <p:grpSpPr>
        <a:xfrm>
          <a:off x="0" y="0"/>
          <a:ext cx="0" cy="0"/>
          <a:chOff x="0" y="0"/>
          <a:chExt cx="0" cy="0"/>
        </a:xfrm>
      </p:grpSpPr>
      <p:sp>
        <p:nvSpPr>
          <p:cNvPr id="769" name="Shape 76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GB" sz="4400" u="none" cap="none" strike="noStrike">
                <a:solidFill>
                  <a:schemeClr val="dk2"/>
                </a:solidFill>
                <a:latin typeface="Calibri"/>
                <a:ea typeface="Calibri"/>
                <a:cs typeface="Calibri"/>
                <a:sym typeface="Calibri"/>
              </a:rPr>
              <a:t>Our Solution</a:t>
            </a:r>
            <a:endParaRPr>
              <a:solidFill>
                <a:schemeClr val="dk2"/>
              </a:solidFill>
            </a:endParaRPr>
          </a:p>
          <a:p>
            <a:pPr indent="0" lvl="0" marL="0" marR="0" rtl="0" algn="l">
              <a:lnSpc>
                <a:spcPct val="90000"/>
              </a:lnSpc>
              <a:spcBef>
                <a:spcPts val="0"/>
              </a:spcBef>
              <a:spcAft>
                <a:spcPts val="0"/>
              </a:spcAft>
              <a:buClr>
                <a:schemeClr val="dk1"/>
              </a:buClr>
              <a:buSzPts val="4400"/>
              <a:buFont typeface="Calibri"/>
              <a:buNone/>
            </a:pPr>
            <a:r>
              <a:rPr lang="en-GB" sz="2800">
                <a:solidFill>
                  <a:schemeClr val="dk2"/>
                </a:solidFill>
              </a:rPr>
              <a:t>Virality</a:t>
            </a:r>
            <a:endParaRPr sz="2800">
              <a:solidFill>
                <a:schemeClr val="dk2"/>
              </a:solidFill>
            </a:endParaRPr>
          </a:p>
        </p:txBody>
      </p:sp>
      <p:sp>
        <p:nvSpPr>
          <p:cNvPr id="770" name="Shape 770"/>
          <p:cNvSpPr txBox="1"/>
          <p:nvPr>
            <p:ph idx="1" type="body"/>
          </p:nvPr>
        </p:nvSpPr>
        <p:spPr>
          <a:xfrm>
            <a:off x="477475" y="1961275"/>
            <a:ext cx="10876200" cy="4351200"/>
          </a:xfrm>
          <a:prstGeom prst="rect">
            <a:avLst/>
          </a:prstGeom>
          <a:no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355600" lvl="0" marL="457200" marR="0" rtl="0" algn="l">
              <a:lnSpc>
                <a:spcPct val="150000"/>
              </a:lnSpc>
              <a:spcBef>
                <a:spcPts val="0"/>
              </a:spcBef>
              <a:spcAft>
                <a:spcPts val="0"/>
              </a:spcAft>
              <a:buClr>
                <a:srgbClr val="000000"/>
              </a:buClr>
              <a:buSzPts val="2000"/>
              <a:buFont typeface="Calibri"/>
              <a:buChar char="•"/>
            </a:pPr>
            <a:r>
              <a:rPr b="1" lang="en-GB" sz="2000">
                <a:solidFill>
                  <a:srgbClr val="000000"/>
                </a:solidFill>
              </a:rPr>
              <a:t>What will pull customers in?</a:t>
            </a:r>
            <a:br>
              <a:rPr lang="en-GB" sz="2000">
                <a:solidFill>
                  <a:srgbClr val="000000"/>
                </a:solidFill>
              </a:rPr>
            </a:br>
            <a:r>
              <a:rPr lang="en-GB" sz="2000">
                <a:solidFill>
                  <a:srgbClr val="000000"/>
                </a:solidFill>
              </a:rPr>
              <a:t>Ability to buy/sell unsold food, and to help the environment</a:t>
            </a:r>
            <a:br>
              <a:rPr lang="en-GB" sz="2000">
                <a:solidFill>
                  <a:srgbClr val="000000"/>
                </a:solidFill>
              </a:rPr>
            </a:br>
            <a:endParaRPr sz="2000">
              <a:solidFill>
                <a:srgbClr val="000000"/>
              </a:solidFill>
            </a:endParaRPr>
          </a:p>
          <a:p>
            <a:pPr indent="-355600" lvl="0" marL="457200" marR="0" rtl="0" algn="l">
              <a:lnSpc>
                <a:spcPct val="150000"/>
              </a:lnSpc>
              <a:spcBef>
                <a:spcPts val="0"/>
              </a:spcBef>
              <a:spcAft>
                <a:spcPts val="0"/>
              </a:spcAft>
              <a:buClr>
                <a:srgbClr val="000000"/>
              </a:buClr>
              <a:buSzPts val="2000"/>
              <a:buFont typeface="Calibri"/>
              <a:buChar char="•"/>
            </a:pPr>
            <a:r>
              <a:rPr b="1" lang="en-GB" sz="2000">
                <a:solidFill>
                  <a:srgbClr val="000000"/>
                </a:solidFill>
              </a:rPr>
              <a:t>How the idea will spread?</a:t>
            </a:r>
            <a:br>
              <a:rPr lang="en-GB" sz="2000">
                <a:solidFill>
                  <a:srgbClr val="000000"/>
                </a:solidFill>
              </a:rPr>
            </a:br>
            <a:r>
              <a:rPr lang="en-GB" sz="2000">
                <a:solidFill>
                  <a:srgbClr val="000000"/>
                </a:solidFill>
              </a:rPr>
              <a:t>Referrals, awareness campaigns, government cooperation</a:t>
            </a:r>
            <a:endParaRPr sz="2000">
              <a:solidFill>
                <a:srgbClr val="000000"/>
              </a:solidFill>
            </a:endParaRPr>
          </a:p>
          <a:p>
            <a:pPr indent="0" lvl="0" marL="0" marR="0" rtl="0" algn="l">
              <a:lnSpc>
                <a:spcPct val="150000"/>
              </a:lnSpc>
              <a:spcBef>
                <a:spcPts val="0"/>
              </a:spcBef>
              <a:spcAft>
                <a:spcPts val="0"/>
              </a:spcAft>
              <a:buNone/>
            </a:pPr>
            <a:r>
              <a:t/>
            </a:r>
            <a:endParaRPr sz="2000">
              <a:solidFill>
                <a:srgbClr val="000000"/>
              </a:solidFill>
            </a:endParaRPr>
          </a:p>
          <a:p>
            <a:pPr indent="-355600" lvl="0" marL="457200" marR="0" rtl="0" algn="l">
              <a:lnSpc>
                <a:spcPct val="150000"/>
              </a:lnSpc>
              <a:spcBef>
                <a:spcPts val="0"/>
              </a:spcBef>
              <a:spcAft>
                <a:spcPts val="0"/>
              </a:spcAft>
              <a:buClr>
                <a:srgbClr val="000000"/>
              </a:buClr>
              <a:buSzPts val="2000"/>
              <a:buFont typeface="Calibri"/>
              <a:buChar char="•"/>
            </a:pPr>
            <a:r>
              <a:rPr b="1" lang="en-GB" sz="2000">
                <a:solidFill>
                  <a:srgbClr val="000000"/>
                </a:solidFill>
              </a:rPr>
              <a:t>How to make sure to obtain scale?</a:t>
            </a:r>
            <a:br>
              <a:rPr lang="en-GB" sz="2000">
                <a:solidFill>
                  <a:srgbClr val="000000"/>
                </a:solidFill>
              </a:rPr>
            </a:br>
            <a:r>
              <a:rPr lang="en-GB" sz="2000">
                <a:solidFill>
                  <a:srgbClr val="000000"/>
                </a:solidFill>
              </a:rPr>
              <a:t>Achieve 100% food recycling from user to composting</a:t>
            </a:r>
            <a:endParaRPr sz="20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p:nvPr/>
        </p:nvSpPr>
        <p:spPr>
          <a:xfrm>
            <a:off x="838200" y="1914525"/>
            <a:ext cx="1325700" cy="13257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3" name="Shape 293"/>
          <p:cNvSpPr txBox="1"/>
          <p:nvPr>
            <p:ph idx="1" type="body"/>
          </p:nvPr>
        </p:nvSpPr>
        <p:spPr>
          <a:xfrm>
            <a:off x="2312625" y="2279025"/>
            <a:ext cx="11077500" cy="749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GB" sz="2600">
                <a:solidFill>
                  <a:srgbClr val="000000"/>
                </a:solidFill>
              </a:rPr>
              <a:t>Tonnes of food waste are generated in Singapore everyday (NEA, 2016)</a:t>
            </a:r>
            <a:endParaRPr sz="2600">
              <a:solidFill>
                <a:srgbClr val="000000"/>
              </a:solidFill>
            </a:endParaRPr>
          </a:p>
          <a:p>
            <a:pPr indent="0" lvl="0" marL="0" marR="0" rtl="0" algn="l">
              <a:lnSpc>
                <a:spcPct val="150000"/>
              </a:lnSpc>
              <a:spcBef>
                <a:spcPts val="0"/>
              </a:spcBef>
              <a:spcAft>
                <a:spcPts val="0"/>
              </a:spcAft>
              <a:buNone/>
            </a:pPr>
            <a:r>
              <a:t/>
            </a:r>
            <a:endParaRPr sz="2600">
              <a:solidFill>
                <a:srgbClr val="000000"/>
              </a:solidFill>
            </a:endParaRPr>
          </a:p>
        </p:txBody>
      </p:sp>
      <p:pic>
        <p:nvPicPr>
          <p:cNvPr id="294" name="Shape 294"/>
          <p:cNvPicPr preferRelativeResize="0"/>
          <p:nvPr/>
        </p:nvPicPr>
        <p:blipFill>
          <a:blip r:embed="rId3">
            <a:alphaModFix/>
          </a:blip>
          <a:stretch>
            <a:fillRect/>
          </a:stretch>
        </p:blipFill>
        <p:spPr>
          <a:xfrm>
            <a:off x="1541125" y="3540125"/>
            <a:ext cx="1720602" cy="1338251"/>
          </a:xfrm>
          <a:prstGeom prst="rect">
            <a:avLst/>
          </a:prstGeom>
          <a:noFill/>
          <a:ln>
            <a:noFill/>
          </a:ln>
        </p:spPr>
      </p:pic>
      <p:sp>
        <p:nvSpPr>
          <p:cNvPr id="295" name="Shape 295"/>
          <p:cNvSpPr txBox="1"/>
          <p:nvPr>
            <p:ph idx="1" type="body"/>
          </p:nvPr>
        </p:nvSpPr>
        <p:spPr>
          <a:xfrm>
            <a:off x="855325" y="2208275"/>
            <a:ext cx="1508100" cy="463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GB" sz="3600">
                <a:solidFill>
                  <a:srgbClr val="000000"/>
                </a:solidFill>
              </a:rPr>
              <a:t>2,160 </a:t>
            </a:r>
            <a:endParaRPr sz="3600">
              <a:solidFill>
                <a:srgbClr val="000000"/>
              </a:solidFill>
            </a:endParaRPr>
          </a:p>
          <a:p>
            <a:pPr indent="0" lvl="0" marL="0" marR="0" rtl="0" algn="l">
              <a:lnSpc>
                <a:spcPct val="150000"/>
              </a:lnSpc>
              <a:spcBef>
                <a:spcPts val="0"/>
              </a:spcBef>
              <a:spcAft>
                <a:spcPts val="0"/>
              </a:spcAft>
              <a:buNone/>
            </a:pPr>
            <a:r>
              <a:t/>
            </a:r>
            <a:endParaRPr sz="3600">
              <a:solidFill>
                <a:srgbClr val="000000"/>
              </a:solidFill>
            </a:endParaRPr>
          </a:p>
        </p:txBody>
      </p:sp>
      <p:pic>
        <p:nvPicPr>
          <p:cNvPr id="296" name="Shape 296"/>
          <p:cNvPicPr preferRelativeResize="0"/>
          <p:nvPr/>
        </p:nvPicPr>
        <p:blipFill>
          <a:blip r:embed="rId3">
            <a:alphaModFix/>
          </a:blip>
          <a:stretch>
            <a:fillRect/>
          </a:stretch>
        </p:blipFill>
        <p:spPr>
          <a:xfrm>
            <a:off x="1618482" y="4694002"/>
            <a:ext cx="1720602" cy="1338246"/>
          </a:xfrm>
          <a:prstGeom prst="rect">
            <a:avLst/>
          </a:prstGeom>
          <a:noFill/>
          <a:ln>
            <a:noFill/>
          </a:ln>
        </p:spPr>
      </p:pic>
      <p:sp>
        <p:nvSpPr>
          <p:cNvPr id="297" name="Shape 297"/>
          <p:cNvSpPr txBox="1"/>
          <p:nvPr/>
        </p:nvSpPr>
        <p:spPr>
          <a:xfrm>
            <a:off x="4564025" y="5715000"/>
            <a:ext cx="8673600" cy="1517400"/>
          </a:xfrm>
          <a:prstGeom prst="rect">
            <a:avLst/>
          </a:prstGeom>
          <a:noFill/>
          <a:ln>
            <a:noFill/>
          </a:ln>
        </p:spPr>
        <p:txBody>
          <a:bodyPr anchorCtr="0" anchor="ctr" bIns="91425" lIns="91425" spcFirstLastPara="1" rIns="91425" wrap="square" tIns="91425">
            <a:noAutofit/>
          </a:bodyPr>
          <a:lstStyle/>
          <a:p>
            <a:pPr indent="0" lvl="0" marL="0" rtl="0">
              <a:lnSpc>
                <a:spcPct val="150000"/>
              </a:lnSpc>
              <a:spcBef>
                <a:spcPts val="0"/>
              </a:spcBef>
              <a:spcAft>
                <a:spcPts val="0"/>
              </a:spcAft>
              <a:buNone/>
            </a:pPr>
            <a:r>
              <a:rPr i="1" lang="en-GB" sz="2500">
                <a:latin typeface="Calibri"/>
                <a:ea typeface="Calibri"/>
                <a:cs typeface="Calibri"/>
                <a:sym typeface="Calibri"/>
              </a:rPr>
              <a:t>...t</a:t>
            </a:r>
            <a:r>
              <a:rPr i="1" lang="en-GB" sz="2500">
                <a:latin typeface="Calibri"/>
                <a:ea typeface="Calibri"/>
                <a:cs typeface="Calibri"/>
                <a:sym typeface="Calibri"/>
              </a:rPr>
              <a:t>hat’s equivalent to the weight of 432 school buses!</a:t>
            </a:r>
            <a:endParaRPr i="1" sz="2500"/>
          </a:p>
        </p:txBody>
      </p:sp>
      <p:pic>
        <p:nvPicPr>
          <p:cNvPr id="298" name="Shape 298"/>
          <p:cNvPicPr preferRelativeResize="0"/>
          <p:nvPr/>
        </p:nvPicPr>
        <p:blipFill>
          <a:blip r:embed="rId3">
            <a:alphaModFix/>
          </a:blip>
          <a:stretch>
            <a:fillRect/>
          </a:stretch>
        </p:blipFill>
        <p:spPr>
          <a:xfrm>
            <a:off x="3609103" y="3615052"/>
            <a:ext cx="1720602" cy="1338251"/>
          </a:xfrm>
          <a:prstGeom prst="rect">
            <a:avLst/>
          </a:prstGeom>
          <a:noFill/>
          <a:ln>
            <a:noFill/>
          </a:ln>
        </p:spPr>
      </p:pic>
      <p:pic>
        <p:nvPicPr>
          <p:cNvPr id="299" name="Shape 299"/>
          <p:cNvPicPr preferRelativeResize="0"/>
          <p:nvPr/>
        </p:nvPicPr>
        <p:blipFill>
          <a:blip r:embed="rId3">
            <a:alphaModFix/>
          </a:blip>
          <a:stretch>
            <a:fillRect/>
          </a:stretch>
        </p:blipFill>
        <p:spPr>
          <a:xfrm>
            <a:off x="3686461" y="4768928"/>
            <a:ext cx="1720602" cy="1338246"/>
          </a:xfrm>
          <a:prstGeom prst="rect">
            <a:avLst/>
          </a:prstGeom>
          <a:noFill/>
          <a:ln>
            <a:noFill/>
          </a:ln>
        </p:spPr>
      </p:pic>
      <p:pic>
        <p:nvPicPr>
          <p:cNvPr id="300" name="Shape 300"/>
          <p:cNvPicPr preferRelativeResize="0"/>
          <p:nvPr/>
        </p:nvPicPr>
        <p:blipFill>
          <a:blip r:embed="rId3">
            <a:alphaModFix/>
          </a:blip>
          <a:stretch>
            <a:fillRect/>
          </a:stretch>
        </p:blipFill>
        <p:spPr>
          <a:xfrm>
            <a:off x="5599724" y="3615052"/>
            <a:ext cx="1720602" cy="1338251"/>
          </a:xfrm>
          <a:prstGeom prst="rect">
            <a:avLst/>
          </a:prstGeom>
          <a:noFill/>
          <a:ln>
            <a:noFill/>
          </a:ln>
        </p:spPr>
      </p:pic>
      <p:pic>
        <p:nvPicPr>
          <p:cNvPr id="301" name="Shape 301"/>
          <p:cNvPicPr preferRelativeResize="0"/>
          <p:nvPr/>
        </p:nvPicPr>
        <p:blipFill>
          <a:blip r:embed="rId3">
            <a:alphaModFix/>
          </a:blip>
          <a:stretch>
            <a:fillRect/>
          </a:stretch>
        </p:blipFill>
        <p:spPr>
          <a:xfrm>
            <a:off x="5677081" y="4768928"/>
            <a:ext cx="1720602" cy="1338246"/>
          </a:xfrm>
          <a:prstGeom prst="rect">
            <a:avLst/>
          </a:prstGeom>
          <a:noFill/>
          <a:ln>
            <a:noFill/>
          </a:ln>
        </p:spPr>
      </p:pic>
      <p:pic>
        <p:nvPicPr>
          <p:cNvPr id="302" name="Shape 302"/>
          <p:cNvPicPr preferRelativeResize="0"/>
          <p:nvPr/>
        </p:nvPicPr>
        <p:blipFill>
          <a:blip r:embed="rId3">
            <a:alphaModFix/>
          </a:blip>
          <a:stretch>
            <a:fillRect/>
          </a:stretch>
        </p:blipFill>
        <p:spPr>
          <a:xfrm>
            <a:off x="7742629" y="3540125"/>
            <a:ext cx="1720602" cy="1338251"/>
          </a:xfrm>
          <a:prstGeom prst="rect">
            <a:avLst/>
          </a:prstGeom>
          <a:noFill/>
          <a:ln>
            <a:noFill/>
          </a:ln>
        </p:spPr>
      </p:pic>
      <p:pic>
        <p:nvPicPr>
          <p:cNvPr id="303" name="Shape 303"/>
          <p:cNvPicPr preferRelativeResize="0"/>
          <p:nvPr/>
        </p:nvPicPr>
        <p:blipFill>
          <a:blip r:embed="rId3">
            <a:alphaModFix/>
          </a:blip>
          <a:stretch>
            <a:fillRect/>
          </a:stretch>
        </p:blipFill>
        <p:spPr>
          <a:xfrm>
            <a:off x="7819986" y="4694002"/>
            <a:ext cx="1720602" cy="1338246"/>
          </a:xfrm>
          <a:prstGeom prst="rect">
            <a:avLst/>
          </a:prstGeom>
          <a:noFill/>
          <a:ln>
            <a:noFill/>
          </a:ln>
        </p:spPr>
      </p:pic>
      <p:pic>
        <p:nvPicPr>
          <p:cNvPr id="304" name="Shape 304"/>
          <p:cNvPicPr preferRelativeResize="0"/>
          <p:nvPr/>
        </p:nvPicPr>
        <p:blipFill>
          <a:blip r:embed="rId3">
            <a:alphaModFix/>
          </a:blip>
          <a:stretch>
            <a:fillRect/>
          </a:stretch>
        </p:blipFill>
        <p:spPr>
          <a:xfrm>
            <a:off x="9735681" y="3540125"/>
            <a:ext cx="1720602" cy="1338251"/>
          </a:xfrm>
          <a:prstGeom prst="rect">
            <a:avLst/>
          </a:prstGeom>
          <a:noFill/>
          <a:ln>
            <a:noFill/>
          </a:ln>
        </p:spPr>
      </p:pic>
      <p:pic>
        <p:nvPicPr>
          <p:cNvPr id="305" name="Shape 305"/>
          <p:cNvPicPr preferRelativeResize="0"/>
          <p:nvPr/>
        </p:nvPicPr>
        <p:blipFill>
          <a:blip r:embed="rId3">
            <a:alphaModFix/>
          </a:blip>
          <a:stretch>
            <a:fillRect/>
          </a:stretch>
        </p:blipFill>
        <p:spPr>
          <a:xfrm>
            <a:off x="9813038" y="4694002"/>
            <a:ext cx="1720602" cy="1338246"/>
          </a:xfrm>
          <a:prstGeom prst="rect">
            <a:avLst/>
          </a:prstGeom>
          <a:noFill/>
          <a:ln>
            <a:noFill/>
          </a:ln>
        </p:spPr>
      </p:pic>
      <p:sp>
        <p:nvSpPr>
          <p:cNvPr id="306" name="Shape 306"/>
          <p:cNvSpPr txBox="1"/>
          <p:nvPr>
            <p:ph type="title"/>
          </p:nvPr>
        </p:nvSpPr>
        <p:spPr>
          <a:xfrm>
            <a:off x="685800" y="152400"/>
            <a:ext cx="10515600" cy="1325700"/>
          </a:xfrm>
          <a:prstGeom prst="rect">
            <a:avLst/>
          </a:prstGeom>
          <a:noFill/>
          <a:ln>
            <a:noFill/>
          </a:ln>
        </p:spPr>
        <p:txBody>
          <a:bodyPr anchorCtr="0" anchor="ctr" bIns="45700" lIns="91425" spcFirstLastPara="1" rIns="91425" wrap="square" tIns="45700">
            <a:noAutofit/>
          </a:bodyPr>
          <a:lstStyle/>
          <a:p>
            <a:pPr indent="0" lvl="0" marL="0">
              <a:spcBef>
                <a:spcPts val="0"/>
              </a:spcBef>
              <a:spcAft>
                <a:spcPts val="0"/>
              </a:spcAft>
              <a:buClr>
                <a:schemeClr val="dk1"/>
              </a:buClr>
              <a:buSzPts val="4400"/>
              <a:buFont typeface="Calibri"/>
              <a:buNone/>
            </a:pPr>
            <a:r>
              <a:rPr lang="en-GB">
                <a:solidFill>
                  <a:srgbClr val="1C4587"/>
                </a:solidFill>
              </a:rPr>
              <a:t>Food Waste in Singapore</a:t>
            </a:r>
            <a:endParaRPr>
              <a:solidFill>
                <a:srgbClr val="1C4587"/>
              </a:solidFill>
            </a:endParaRPr>
          </a:p>
          <a:p>
            <a:pPr indent="0" lvl="0" marL="0" rtl="0">
              <a:spcBef>
                <a:spcPts val="0"/>
              </a:spcBef>
              <a:spcAft>
                <a:spcPts val="0"/>
              </a:spcAft>
              <a:buClr>
                <a:schemeClr val="dk1"/>
              </a:buClr>
              <a:buSzPts val="4400"/>
              <a:buFont typeface="Calibri"/>
              <a:buNone/>
            </a:pPr>
            <a:r>
              <a:rPr lang="en-GB" sz="2800">
                <a:solidFill>
                  <a:srgbClr val="1C4587"/>
                </a:solidFill>
              </a:rPr>
              <a:t>Quantifying the Severity of the Problem</a:t>
            </a:r>
            <a:endParaRPr i="1">
              <a:solidFill>
                <a:srgbClr val="1C4587"/>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74" name="Shape 774"/>
        <p:cNvGrpSpPr/>
        <p:nvPr/>
      </p:nvGrpSpPr>
      <p:grpSpPr>
        <a:xfrm>
          <a:off x="0" y="0"/>
          <a:ext cx="0" cy="0"/>
          <a:chOff x="0" y="0"/>
          <a:chExt cx="0" cy="0"/>
        </a:xfrm>
      </p:grpSpPr>
      <p:sp>
        <p:nvSpPr>
          <p:cNvPr id="775" name="Shape 77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959"/>
              <a:buFont typeface="Calibri"/>
              <a:buNone/>
            </a:pPr>
            <a:r>
              <a:rPr lang="en-GB">
                <a:solidFill>
                  <a:srgbClr val="1C4587"/>
                </a:solidFill>
              </a:rPr>
              <a:t>Preliminary Findings</a:t>
            </a:r>
            <a:endParaRPr>
              <a:solidFill>
                <a:srgbClr val="1C4587"/>
              </a:solidFill>
            </a:endParaRPr>
          </a:p>
          <a:p>
            <a:pPr indent="0" lvl="0" marL="0" marR="0" rtl="0" algn="l">
              <a:lnSpc>
                <a:spcPct val="90000"/>
              </a:lnSpc>
              <a:spcBef>
                <a:spcPts val="0"/>
              </a:spcBef>
              <a:spcAft>
                <a:spcPts val="0"/>
              </a:spcAft>
              <a:buClr>
                <a:schemeClr val="lt1"/>
              </a:buClr>
              <a:buSzPts val="3959"/>
              <a:buFont typeface="Calibri"/>
              <a:buNone/>
            </a:pPr>
            <a:r>
              <a:rPr lang="en-GB" sz="2800">
                <a:solidFill>
                  <a:srgbClr val="1C4587"/>
                </a:solidFill>
              </a:rPr>
              <a:t>We conducted a survey of 105 respondents</a:t>
            </a:r>
            <a:endParaRPr sz="2800">
              <a:solidFill>
                <a:srgbClr val="1C4587"/>
              </a:solidFill>
            </a:endParaRPr>
          </a:p>
        </p:txBody>
      </p:sp>
      <p:sp>
        <p:nvSpPr>
          <p:cNvPr id="776" name="Shape 77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nSpc>
                <a:spcPct val="100000"/>
              </a:lnSpc>
              <a:spcBef>
                <a:spcPts val="0"/>
              </a:spcBef>
              <a:spcAft>
                <a:spcPts val="0"/>
              </a:spcAft>
              <a:buNone/>
            </a:pPr>
            <a:r>
              <a:t/>
            </a:r>
            <a:endParaRPr>
              <a:solidFill>
                <a:srgbClr val="000000"/>
              </a:solidFill>
            </a:endParaRPr>
          </a:p>
          <a:p>
            <a:pPr indent="-228600" lvl="0" marL="228600" rtl="0">
              <a:lnSpc>
                <a:spcPct val="100000"/>
              </a:lnSpc>
              <a:spcBef>
                <a:spcPts val="0"/>
              </a:spcBef>
              <a:spcAft>
                <a:spcPts val="0"/>
              </a:spcAft>
              <a:buClr>
                <a:srgbClr val="000000"/>
              </a:buClr>
              <a:buSzPts val="2800"/>
              <a:buFont typeface="Calibri"/>
              <a:buChar char="•"/>
            </a:pPr>
            <a:r>
              <a:rPr lang="en-GB">
                <a:solidFill>
                  <a:srgbClr val="000000"/>
                </a:solidFill>
              </a:rPr>
              <a:t>88% are concerned about the hygiene and quality</a:t>
            </a:r>
            <a:endParaRPr>
              <a:solidFill>
                <a:srgbClr val="000000"/>
              </a:solidFill>
            </a:endParaRPr>
          </a:p>
          <a:p>
            <a:pPr indent="-228600" lvl="0" marL="228600" rtl="0">
              <a:lnSpc>
                <a:spcPct val="100000"/>
              </a:lnSpc>
              <a:spcBef>
                <a:spcPts val="0"/>
              </a:spcBef>
              <a:spcAft>
                <a:spcPts val="0"/>
              </a:spcAft>
              <a:buClr>
                <a:srgbClr val="000000"/>
              </a:buClr>
              <a:buSzPts val="2800"/>
              <a:buFont typeface="Calibri"/>
              <a:buChar char="•"/>
            </a:pPr>
            <a:r>
              <a:rPr b="1" lang="en-GB">
                <a:solidFill>
                  <a:srgbClr val="000000"/>
                </a:solidFill>
              </a:rPr>
              <a:t>60% will be willing to purchase vegetables that did not pass the cosmetic filtering test</a:t>
            </a:r>
            <a:endParaRPr b="1">
              <a:solidFill>
                <a:srgbClr val="000000"/>
              </a:solidFill>
            </a:endParaRPr>
          </a:p>
          <a:p>
            <a:pPr indent="-228600" lvl="0" marL="228600" rtl="0">
              <a:lnSpc>
                <a:spcPct val="100000"/>
              </a:lnSpc>
              <a:spcBef>
                <a:spcPts val="0"/>
              </a:spcBef>
              <a:spcAft>
                <a:spcPts val="0"/>
              </a:spcAft>
              <a:buClr>
                <a:srgbClr val="000000"/>
              </a:buClr>
              <a:buSzPts val="2800"/>
              <a:buFont typeface="Calibri"/>
              <a:buChar char="•"/>
            </a:pPr>
            <a:r>
              <a:rPr lang="en-GB">
                <a:solidFill>
                  <a:srgbClr val="000000"/>
                </a:solidFill>
              </a:rPr>
              <a:t>66% will consider if the discount is between 30-50%</a:t>
            </a:r>
            <a:endParaRPr>
              <a:solidFill>
                <a:srgbClr val="000000"/>
              </a:solidFill>
            </a:endParaRPr>
          </a:p>
          <a:p>
            <a:pPr indent="-228600" lvl="0" marL="228600" rtl="0">
              <a:lnSpc>
                <a:spcPct val="100000"/>
              </a:lnSpc>
              <a:spcBef>
                <a:spcPts val="0"/>
              </a:spcBef>
              <a:spcAft>
                <a:spcPts val="0"/>
              </a:spcAft>
              <a:buClr>
                <a:srgbClr val="000000"/>
              </a:buClr>
              <a:buSzPts val="2800"/>
              <a:buFont typeface="Calibri"/>
              <a:buChar char="•"/>
            </a:pPr>
            <a:r>
              <a:rPr lang="en-GB">
                <a:solidFill>
                  <a:srgbClr val="000000"/>
                </a:solidFill>
              </a:rPr>
              <a:t>91% indicated they would download this app</a:t>
            </a:r>
            <a:endParaRPr>
              <a:solidFill>
                <a:srgbClr val="000000"/>
              </a:solidFill>
            </a:endParaRPr>
          </a:p>
          <a:p>
            <a:pPr indent="0" lvl="0" marL="0" marR="0" rtl="0" algn="l">
              <a:lnSpc>
                <a:spcPct val="150000"/>
              </a:lnSpc>
              <a:spcBef>
                <a:spcPts val="0"/>
              </a:spcBef>
              <a:spcAft>
                <a:spcPts val="0"/>
              </a:spcAft>
              <a:buNone/>
            </a:pPr>
            <a:r>
              <a:t/>
            </a:r>
            <a:endParaRPr>
              <a:solidFill>
                <a:srgbClr val="000000"/>
              </a:solidFill>
            </a:endParaRPr>
          </a:p>
        </p:txBody>
      </p:sp>
      <p:pic>
        <p:nvPicPr>
          <p:cNvPr id="777" name="Shape 777"/>
          <p:cNvPicPr preferRelativeResize="0"/>
          <p:nvPr/>
        </p:nvPicPr>
        <p:blipFill>
          <a:blip r:embed="rId3">
            <a:alphaModFix/>
          </a:blip>
          <a:stretch>
            <a:fillRect/>
          </a:stretch>
        </p:blipFill>
        <p:spPr>
          <a:xfrm>
            <a:off x="9081763" y="246863"/>
            <a:ext cx="2924175" cy="1562100"/>
          </a:xfrm>
          <a:prstGeom prst="rect">
            <a:avLst/>
          </a:prstGeom>
          <a:noFill/>
          <a:ln>
            <a:noFill/>
          </a:ln>
        </p:spPr>
      </p:pic>
      <p:sp>
        <p:nvSpPr>
          <p:cNvPr id="778" name="Shape 778"/>
          <p:cNvSpPr/>
          <p:nvPr/>
        </p:nvSpPr>
        <p:spPr>
          <a:xfrm>
            <a:off x="1205075" y="5390000"/>
            <a:ext cx="9421500" cy="78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n-GB" sz="2800"/>
              <a:t>People want to get involved with reducing food waste</a:t>
            </a:r>
            <a:endParaRPr b="1"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1000"/>
                                        <p:tgtEl>
                                          <p:spTgt spid="7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82" name="Shape 782"/>
        <p:cNvGrpSpPr/>
        <p:nvPr/>
      </p:nvGrpSpPr>
      <p:grpSpPr>
        <a:xfrm>
          <a:off x="0" y="0"/>
          <a:ext cx="0" cy="0"/>
          <a:chOff x="0" y="0"/>
          <a:chExt cx="0" cy="0"/>
        </a:xfrm>
      </p:grpSpPr>
      <p:sp>
        <p:nvSpPr>
          <p:cNvPr id="783" name="Shape 783"/>
          <p:cNvSpPr txBox="1"/>
          <p:nvPr>
            <p:ph type="title"/>
          </p:nvPr>
        </p:nvSpPr>
        <p:spPr>
          <a:xfrm>
            <a:off x="761992" y="457200"/>
            <a:ext cx="32967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GB">
                <a:solidFill>
                  <a:srgbClr val="1C4587"/>
                </a:solidFill>
              </a:rPr>
              <a:t>Stakeholders</a:t>
            </a:r>
            <a:endParaRPr>
              <a:solidFill>
                <a:srgbClr val="1C4587"/>
              </a:solidFill>
            </a:endParaRPr>
          </a:p>
          <a:p>
            <a:pPr indent="0" lvl="0" marL="0" rtl="0">
              <a:spcBef>
                <a:spcPts val="0"/>
              </a:spcBef>
              <a:spcAft>
                <a:spcPts val="0"/>
              </a:spcAft>
              <a:buClr>
                <a:schemeClr val="dk1"/>
              </a:buClr>
              <a:buSzPts val="4400"/>
              <a:buFont typeface="Calibri"/>
              <a:buNone/>
            </a:pPr>
            <a:r>
              <a:rPr lang="en-GB" sz="2800">
                <a:solidFill>
                  <a:srgbClr val="1C4587"/>
                </a:solidFill>
              </a:rPr>
              <a:t>Key Partners</a:t>
            </a:r>
            <a:endParaRPr>
              <a:solidFill>
                <a:srgbClr val="1C4587"/>
              </a:solidFill>
            </a:endParaRPr>
          </a:p>
          <a:p>
            <a:pPr indent="0" lvl="0" marL="0" marR="0" rtl="0" algn="l">
              <a:lnSpc>
                <a:spcPct val="90000"/>
              </a:lnSpc>
              <a:spcBef>
                <a:spcPts val="0"/>
              </a:spcBef>
              <a:spcAft>
                <a:spcPts val="0"/>
              </a:spcAft>
              <a:buClr>
                <a:schemeClr val="dk1"/>
              </a:buClr>
              <a:buSzPts val="4400"/>
              <a:buFont typeface="Calibri"/>
              <a:buNone/>
            </a:pPr>
            <a:r>
              <a:t/>
            </a:r>
            <a:endParaRPr sz="2800">
              <a:solidFill>
                <a:srgbClr val="1C4587"/>
              </a:solidFill>
            </a:endParaRPr>
          </a:p>
        </p:txBody>
      </p:sp>
      <p:sp>
        <p:nvSpPr>
          <p:cNvPr id="784" name="Shape 784"/>
          <p:cNvSpPr txBox="1"/>
          <p:nvPr>
            <p:ph idx="1" type="body"/>
          </p:nvPr>
        </p:nvSpPr>
        <p:spPr>
          <a:xfrm>
            <a:off x="957349" y="1586801"/>
            <a:ext cx="2963100" cy="7122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GB" sz="3000" u="none" cap="none" strike="noStrike">
                <a:solidFill>
                  <a:srgbClr val="1C4587"/>
                </a:solidFill>
                <a:latin typeface="Calibri"/>
                <a:ea typeface="Calibri"/>
                <a:cs typeface="Calibri"/>
                <a:sym typeface="Calibri"/>
              </a:rPr>
              <a:t>Demand-side</a:t>
            </a:r>
            <a:endParaRPr sz="3000">
              <a:solidFill>
                <a:srgbClr val="1C4587"/>
              </a:solidFill>
            </a:endParaRPr>
          </a:p>
        </p:txBody>
      </p:sp>
      <p:sp>
        <p:nvSpPr>
          <p:cNvPr id="785" name="Shape 785"/>
          <p:cNvSpPr txBox="1"/>
          <p:nvPr>
            <p:ph idx="3" type="body"/>
          </p:nvPr>
        </p:nvSpPr>
        <p:spPr>
          <a:xfrm>
            <a:off x="5008747" y="1159300"/>
            <a:ext cx="2076600" cy="10635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GB" sz="3000" u="none" cap="none" strike="noStrike">
                <a:solidFill>
                  <a:srgbClr val="1C4587"/>
                </a:solidFill>
                <a:latin typeface="Calibri"/>
                <a:ea typeface="Calibri"/>
                <a:cs typeface="Calibri"/>
                <a:sym typeface="Calibri"/>
              </a:rPr>
              <a:t>Supply-side</a:t>
            </a:r>
            <a:endParaRPr sz="3000">
              <a:solidFill>
                <a:srgbClr val="1C4587"/>
              </a:solidFill>
            </a:endParaRPr>
          </a:p>
        </p:txBody>
      </p:sp>
      <p:pic>
        <p:nvPicPr>
          <p:cNvPr id="786" name="Shape 786"/>
          <p:cNvPicPr preferRelativeResize="0"/>
          <p:nvPr/>
        </p:nvPicPr>
        <p:blipFill>
          <a:blip r:embed="rId3">
            <a:alphaModFix/>
          </a:blip>
          <a:stretch>
            <a:fillRect/>
          </a:stretch>
        </p:blipFill>
        <p:spPr>
          <a:xfrm>
            <a:off x="727250" y="2519912"/>
            <a:ext cx="1064450" cy="1089917"/>
          </a:xfrm>
          <a:prstGeom prst="rect">
            <a:avLst/>
          </a:prstGeom>
          <a:noFill/>
          <a:ln>
            <a:noFill/>
          </a:ln>
        </p:spPr>
      </p:pic>
      <p:pic>
        <p:nvPicPr>
          <p:cNvPr id="787" name="Shape 787"/>
          <p:cNvPicPr preferRelativeResize="0"/>
          <p:nvPr/>
        </p:nvPicPr>
        <p:blipFill>
          <a:blip r:embed="rId4">
            <a:alphaModFix/>
          </a:blip>
          <a:stretch>
            <a:fillRect/>
          </a:stretch>
        </p:blipFill>
        <p:spPr>
          <a:xfrm>
            <a:off x="727250" y="3773132"/>
            <a:ext cx="1064451" cy="1089917"/>
          </a:xfrm>
          <a:prstGeom prst="rect">
            <a:avLst/>
          </a:prstGeom>
          <a:noFill/>
          <a:ln>
            <a:noFill/>
          </a:ln>
        </p:spPr>
      </p:pic>
      <p:pic>
        <p:nvPicPr>
          <p:cNvPr id="788" name="Shape 788"/>
          <p:cNvPicPr preferRelativeResize="0"/>
          <p:nvPr/>
        </p:nvPicPr>
        <p:blipFill>
          <a:blip r:embed="rId5">
            <a:alphaModFix/>
          </a:blip>
          <a:stretch>
            <a:fillRect/>
          </a:stretch>
        </p:blipFill>
        <p:spPr>
          <a:xfrm>
            <a:off x="727250" y="5031083"/>
            <a:ext cx="1064450" cy="1089917"/>
          </a:xfrm>
          <a:prstGeom prst="rect">
            <a:avLst/>
          </a:prstGeom>
          <a:noFill/>
          <a:ln>
            <a:noFill/>
          </a:ln>
        </p:spPr>
      </p:pic>
      <p:pic>
        <p:nvPicPr>
          <p:cNvPr id="789" name="Shape 789"/>
          <p:cNvPicPr preferRelativeResize="0"/>
          <p:nvPr/>
        </p:nvPicPr>
        <p:blipFill>
          <a:blip r:embed="rId6">
            <a:alphaModFix/>
          </a:blip>
          <a:stretch>
            <a:fillRect/>
          </a:stretch>
        </p:blipFill>
        <p:spPr>
          <a:xfrm>
            <a:off x="4130175" y="1974024"/>
            <a:ext cx="1696844" cy="1640981"/>
          </a:xfrm>
          <a:prstGeom prst="rect">
            <a:avLst/>
          </a:prstGeom>
          <a:noFill/>
          <a:ln>
            <a:noFill/>
          </a:ln>
        </p:spPr>
      </p:pic>
      <p:pic>
        <p:nvPicPr>
          <p:cNvPr id="790" name="Shape 790"/>
          <p:cNvPicPr preferRelativeResize="0"/>
          <p:nvPr/>
        </p:nvPicPr>
        <p:blipFill>
          <a:blip r:embed="rId7">
            <a:alphaModFix/>
          </a:blip>
          <a:stretch>
            <a:fillRect/>
          </a:stretch>
        </p:blipFill>
        <p:spPr>
          <a:xfrm>
            <a:off x="7613444" y="3721711"/>
            <a:ext cx="1454449" cy="1438208"/>
          </a:xfrm>
          <a:prstGeom prst="rect">
            <a:avLst/>
          </a:prstGeom>
          <a:noFill/>
          <a:ln>
            <a:noFill/>
          </a:ln>
        </p:spPr>
      </p:pic>
      <p:pic>
        <p:nvPicPr>
          <p:cNvPr id="791" name="Shape 791"/>
          <p:cNvPicPr preferRelativeResize="0"/>
          <p:nvPr/>
        </p:nvPicPr>
        <p:blipFill>
          <a:blip r:embed="rId8">
            <a:alphaModFix/>
          </a:blip>
          <a:stretch>
            <a:fillRect/>
          </a:stretch>
        </p:blipFill>
        <p:spPr>
          <a:xfrm>
            <a:off x="7768831" y="2367505"/>
            <a:ext cx="1143675" cy="1164914"/>
          </a:xfrm>
          <a:prstGeom prst="rect">
            <a:avLst/>
          </a:prstGeom>
          <a:noFill/>
          <a:ln>
            <a:noFill/>
          </a:ln>
        </p:spPr>
      </p:pic>
      <p:pic>
        <p:nvPicPr>
          <p:cNvPr id="792" name="Shape 792"/>
          <p:cNvPicPr preferRelativeResize="0"/>
          <p:nvPr/>
        </p:nvPicPr>
        <p:blipFill>
          <a:blip r:embed="rId9">
            <a:alphaModFix/>
          </a:blip>
          <a:stretch>
            <a:fillRect/>
          </a:stretch>
        </p:blipFill>
        <p:spPr>
          <a:xfrm>
            <a:off x="7808443" y="5459329"/>
            <a:ext cx="1064451" cy="1050686"/>
          </a:xfrm>
          <a:prstGeom prst="rect">
            <a:avLst/>
          </a:prstGeom>
          <a:noFill/>
          <a:ln>
            <a:noFill/>
          </a:ln>
        </p:spPr>
      </p:pic>
      <p:sp>
        <p:nvSpPr>
          <p:cNvPr id="793" name="Shape 793"/>
          <p:cNvSpPr txBox="1"/>
          <p:nvPr/>
        </p:nvSpPr>
        <p:spPr>
          <a:xfrm>
            <a:off x="9067883" y="2730549"/>
            <a:ext cx="2074500" cy="438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800"/>
              <a:t>Soup Kitchens</a:t>
            </a:r>
            <a:endParaRPr b="1" sz="1800"/>
          </a:p>
        </p:txBody>
      </p:sp>
      <p:sp>
        <p:nvSpPr>
          <p:cNvPr id="794" name="Shape 794"/>
          <p:cNvSpPr txBox="1"/>
          <p:nvPr/>
        </p:nvSpPr>
        <p:spPr>
          <a:xfrm>
            <a:off x="9047488" y="5765260"/>
            <a:ext cx="2074500" cy="438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800"/>
              <a:t>Composting</a:t>
            </a:r>
            <a:endParaRPr b="1" sz="1800"/>
          </a:p>
          <a:p>
            <a:pPr indent="0" lvl="0" marL="0" rtl="0">
              <a:spcBef>
                <a:spcPts val="0"/>
              </a:spcBef>
              <a:spcAft>
                <a:spcPts val="0"/>
              </a:spcAft>
              <a:buNone/>
            </a:pPr>
            <a:r>
              <a:rPr b="1" lang="en-GB" sz="1800"/>
              <a:t>Facility</a:t>
            </a:r>
            <a:endParaRPr b="1" sz="1800"/>
          </a:p>
        </p:txBody>
      </p:sp>
      <p:sp>
        <p:nvSpPr>
          <p:cNvPr id="795" name="Shape 795"/>
          <p:cNvSpPr txBox="1"/>
          <p:nvPr/>
        </p:nvSpPr>
        <p:spPr>
          <a:xfrm>
            <a:off x="9067891" y="4221403"/>
            <a:ext cx="3061800" cy="438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sz="1800"/>
              <a:t>Powder- Processing</a:t>
            </a:r>
            <a:endParaRPr b="1" sz="1800"/>
          </a:p>
          <a:p>
            <a:pPr indent="0" lvl="0" marL="0" rtl="0">
              <a:spcBef>
                <a:spcPts val="0"/>
              </a:spcBef>
              <a:spcAft>
                <a:spcPts val="0"/>
              </a:spcAft>
              <a:buNone/>
            </a:pPr>
            <a:r>
              <a:rPr b="1" lang="en-GB" sz="1800"/>
              <a:t>Facility</a:t>
            </a:r>
            <a:endParaRPr b="1" sz="1800"/>
          </a:p>
        </p:txBody>
      </p:sp>
      <p:sp>
        <p:nvSpPr>
          <p:cNvPr id="796" name="Shape 796"/>
          <p:cNvSpPr txBox="1"/>
          <p:nvPr/>
        </p:nvSpPr>
        <p:spPr>
          <a:xfrm>
            <a:off x="5759517" y="2575103"/>
            <a:ext cx="2074500" cy="438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800"/>
              <a:t>Supermarkets</a:t>
            </a:r>
            <a:endParaRPr b="1" sz="1800"/>
          </a:p>
        </p:txBody>
      </p:sp>
      <p:pic>
        <p:nvPicPr>
          <p:cNvPr id="797" name="Shape 797"/>
          <p:cNvPicPr preferRelativeResize="0"/>
          <p:nvPr/>
        </p:nvPicPr>
        <p:blipFill>
          <a:blip r:embed="rId10">
            <a:alphaModFix/>
          </a:blip>
          <a:stretch>
            <a:fillRect/>
          </a:stretch>
        </p:blipFill>
        <p:spPr>
          <a:xfrm>
            <a:off x="4290126" y="3949038"/>
            <a:ext cx="1376943" cy="1255509"/>
          </a:xfrm>
          <a:prstGeom prst="rect">
            <a:avLst/>
          </a:prstGeom>
          <a:noFill/>
          <a:ln>
            <a:noFill/>
          </a:ln>
        </p:spPr>
      </p:pic>
      <p:pic>
        <p:nvPicPr>
          <p:cNvPr id="798" name="Shape 798"/>
          <p:cNvPicPr preferRelativeResize="0"/>
          <p:nvPr/>
        </p:nvPicPr>
        <p:blipFill>
          <a:blip r:embed="rId11">
            <a:alphaModFix/>
          </a:blip>
          <a:stretch>
            <a:fillRect/>
          </a:stretch>
        </p:blipFill>
        <p:spPr>
          <a:xfrm>
            <a:off x="4406724" y="5411753"/>
            <a:ext cx="1143747" cy="1145646"/>
          </a:xfrm>
          <a:prstGeom prst="rect">
            <a:avLst/>
          </a:prstGeom>
          <a:noFill/>
          <a:ln>
            <a:noFill/>
          </a:ln>
        </p:spPr>
      </p:pic>
      <p:sp>
        <p:nvSpPr>
          <p:cNvPr id="799" name="Shape 799"/>
          <p:cNvSpPr txBox="1"/>
          <p:nvPr/>
        </p:nvSpPr>
        <p:spPr>
          <a:xfrm>
            <a:off x="5827249" y="4357380"/>
            <a:ext cx="2074500" cy="438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800"/>
              <a:t>Bakeries</a:t>
            </a:r>
            <a:endParaRPr b="1" sz="1800"/>
          </a:p>
        </p:txBody>
      </p:sp>
      <p:sp>
        <p:nvSpPr>
          <p:cNvPr id="800" name="Shape 800"/>
          <p:cNvSpPr txBox="1"/>
          <p:nvPr/>
        </p:nvSpPr>
        <p:spPr>
          <a:xfrm>
            <a:off x="5759463" y="5765164"/>
            <a:ext cx="2074500" cy="438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sz="1800"/>
              <a:t>Other Food</a:t>
            </a:r>
            <a:endParaRPr b="1" sz="1800"/>
          </a:p>
          <a:p>
            <a:pPr indent="0" lvl="0" marL="0" rtl="0">
              <a:spcBef>
                <a:spcPts val="0"/>
              </a:spcBef>
              <a:spcAft>
                <a:spcPts val="0"/>
              </a:spcAft>
              <a:buNone/>
            </a:pPr>
            <a:r>
              <a:rPr b="1" lang="en-GB" sz="1800"/>
              <a:t>Establishments</a:t>
            </a:r>
            <a:endParaRPr b="1" sz="1800"/>
          </a:p>
        </p:txBody>
      </p:sp>
      <p:sp>
        <p:nvSpPr>
          <p:cNvPr id="801" name="Shape 801"/>
          <p:cNvSpPr txBox="1"/>
          <p:nvPr/>
        </p:nvSpPr>
        <p:spPr>
          <a:xfrm>
            <a:off x="1922050" y="5570593"/>
            <a:ext cx="2074500" cy="438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sz="1800"/>
              <a:t>Environmentally</a:t>
            </a:r>
            <a:endParaRPr b="1" sz="1800"/>
          </a:p>
          <a:p>
            <a:pPr indent="0" lvl="0" marL="0" rtl="0">
              <a:spcBef>
                <a:spcPts val="0"/>
              </a:spcBef>
              <a:spcAft>
                <a:spcPts val="0"/>
              </a:spcAft>
              <a:buNone/>
            </a:pPr>
            <a:r>
              <a:rPr b="1" lang="en-GB" sz="1800"/>
              <a:t>Conscious</a:t>
            </a:r>
            <a:endParaRPr b="1" sz="1800"/>
          </a:p>
        </p:txBody>
      </p:sp>
      <p:sp>
        <p:nvSpPr>
          <p:cNvPr id="802" name="Shape 802"/>
          <p:cNvSpPr txBox="1"/>
          <p:nvPr/>
        </p:nvSpPr>
        <p:spPr>
          <a:xfrm>
            <a:off x="1863754" y="4102967"/>
            <a:ext cx="2074500" cy="438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sz="1800"/>
              <a:t>Value</a:t>
            </a:r>
            <a:endParaRPr b="1" sz="1800"/>
          </a:p>
          <a:p>
            <a:pPr indent="0" lvl="0" marL="0" rtl="0">
              <a:spcBef>
                <a:spcPts val="0"/>
              </a:spcBef>
              <a:spcAft>
                <a:spcPts val="0"/>
              </a:spcAft>
              <a:buNone/>
            </a:pPr>
            <a:r>
              <a:rPr b="1" lang="en-GB" sz="1800"/>
              <a:t>Seekers</a:t>
            </a:r>
            <a:endParaRPr b="1" sz="1800"/>
          </a:p>
        </p:txBody>
      </p:sp>
      <p:sp>
        <p:nvSpPr>
          <p:cNvPr id="803" name="Shape 803"/>
          <p:cNvSpPr txBox="1"/>
          <p:nvPr/>
        </p:nvSpPr>
        <p:spPr>
          <a:xfrm>
            <a:off x="1842152" y="2640860"/>
            <a:ext cx="2074500" cy="438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800"/>
              <a:t>Students</a:t>
            </a:r>
            <a:endParaRPr b="1" sz="1800"/>
          </a:p>
        </p:txBody>
      </p:sp>
      <p:sp>
        <p:nvSpPr>
          <p:cNvPr id="804" name="Shape 804"/>
          <p:cNvSpPr txBox="1"/>
          <p:nvPr>
            <p:ph idx="3" type="body"/>
          </p:nvPr>
        </p:nvSpPr>
        <p:spPr>
          <a:xfrm>
            <a:off x="8819044" y="1850893"/>
            <a:ext cx="3296700" cy="295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GB" sz="3000">
                <a:solidFill>
                  <a:srgbClr val="1C4587"/>
                </a:solidFill>
              </a:rPr>
              <a:t>Redistribution</a:t>
            </a:r>
            <a:endParaRPr sz="3000">
              <a:solidFill>
                <a:srgbClr val="1C4587"/>
              </a:solidFill>
            </a:endParaRPr>
          </a:p>
        </p:txBody>
      </p:sp>
      <p:cxnSp>
        <p:nvCxnSpPr>
          <p:cNvPr id="805" name="Shape 805"/>
          <p:cNvCxnSpPr/>
          <p:nvPr/>
        </p:nvCxnSpPr>
        <p:spPr>
          <a:xfrm>
            <a:off x="3869578" y="2155084"/>
            <a:ext cx="0" cy="4390500"/>
          </a:xfrm>
          <a:prstGeom prst="straightConnector1">
            <a:avLst/>
          </a:prstGeom>
          <a:noFill/>
          <a:ln cap="flat" cmpd="sng" w="19050">
            <a:solidFill>
              <a:srgbClr val="0B5394"/>
            </a:solidFill>
            <a:prstDash val="solid"/>
            <a:round/>
            <a:headEnd len="med" w="med" type="none"/>
            <a:tailEnd len="med" w="med" type="none"/>
          </a:ln>
        </p:spPr>
      </p:cxnSp>
      <p:cxnSp>
        <p:nvCxnSpPr>
          <p:cNvPr id="806" name="Shape 806"/>
          <p:cNvCxnSpPr/>
          <p:nvPr/>
        </p:nvCxnSpPr>
        <p:spPr>
          <a:xfrm>
            <a:off x="7649378" y="2155084"/>
            <a:ext cx="0" cy="4390500"/>
          </a:xfrm>
          <a:prstGeom prst="straightConnector1">
            <a:avLst/>
          </a:prstGeom>
          <a:noFill/>
          <a:ln cap="flat" cmpd="sng" w="19050">
            <a:solidFill>
              <a:srgbClr val="0B5394"/>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10" name="Shape 810"/>
        <p:cNvGrpSpPr/>
        <p:nvPr/>
      </p:nvGrpSpPr>
      <p:grpSpPr>
        <a:xfrm>
          <a:off x="0" y="0"/>
          <a:ext cx="0" cy="0"/>
          <a:chOff x="0" y="0"/>
          <a:chExt cx="0" cy="0"/>
        </a:xfrm>
      </p:grpSpPr>
      <p:sp>
        <p:nvSpPr>
          <p:cNvPr id="811" name="Shape 81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solidFill>
                  <a:srgbClr val="1C4587"/>
                </a:solidFill>
              </a:rPr>
              <a:t>Competitive Advantage</a:t>
            </a:r>
            <a:endParaRPr>
              <a:solidFill>
                <a:srgbClr val="1C4587"/>
              </a:solidFill>
            </a:endParaRPr>
          </a:p>
          <a:p>
            <a:pPr indent="0" lvl="0" marL="0">
              <a:spcBef>
                <a:spcPts val="0"/>
              </a:spcBef>
              <a:spcAft>
                <a:spcPts val="0"/>
              </a:spcAft>
              <a:buNone/>
            </a:pPr>
            <a:r>
              <a:rPr lang="en-GB" sz="2800">
                <a:solidFill>
                  <a:srgbClr val="1C4587"/>
                </a:solidFill>
              </a:rPr>
              <a:t>What are the e</a:t>
            </a:r>
            <a:r>
              <a:rPr lang="en-GB" sz="2800">
                <a:solidFill>
                  <a:srgbClr val="1C4587"/>
                </a:solidFill>
              </a:rPr>
              <a:t>xisting solutions</a:t>
            </a:r>
            <a:endParaRPr sz="2800">
              <a:solidFill>
                <a:srgbClr val="1C4587"/>
              </a:solidFill>
            </a:endParaRPr>
          </a:p>
        </p:txBody>
      </p:sp>
      <p:sp>
        <p:nvSpPr>
          <p:cNvPr id="812" name="Shape 812"/>
          <p:cNvSpPr txBox="1"/>
          <p:nvPr>
            <p:ph idx="1" type="body"/>
          </p:nvPr>
        </p:nvSpPr>
        <p:spPr>
          <a:xfrm>
            <a:off x="838200" y="1825625"/>
            <a:ext cx="11039100" cy="4351200"/>
          </a:xfrm>
          <a:prstGeom prst="rect">
            <a:avLst/>
          </a:prstGeom>
        </p:spPr>
        <p:txBody>
          <a:bodyPr anchorCtr="0" anchor="t" bIns="91425" lIns="91425" spcFirstLastPara="1" rIns="91425" wrap="square" tIns="91425">
            <a:noAutofit/>
          </a:bodyPr>
          <a:lstStyle/>
          <a:p>
            <a:pPr indent="-406400" lvl="0" marL="457200" rtl="0">
              <a:spcBef>
                <a:spcPts val="1000"/>
              </a:spcBef>
              <a:spcAft>
                <a:spcPts val="0"/>
              </a:spcAft>
              <a:buSzPts val="2800"/>
              <a:buChar char="●"/>
            </a:pPr>
            <a:r>
              <a:rPr lang="en-GB"/>
              <a:t>2016 French law bans grocery stores from throwing away edible food</a:t>
            </a:r>
            <a:endParaRPr/>
          </a:p>
          <a:p>
            <a:pPr indent="-406400" lvl="0" marL="457200">
              <a:spcBef>
                <a:spcPts val="0"/>
              </a:spcBef>
              <a:spcAft>
                <a:spcPts val="0"/>
              </a:spcAft>
              <a:buSzPts val="2800"/>
              <a:buChar char="●"/>
            </a:pPr>
            <a:r>
              <a:rPr lang="en-GB"/>
              <a:t>Waste No Food, a nonprofit that has donated one million meals to California’s hungry and homeless population (May 2016)</a:t>
            </a:r>
            <a:endParaRPr/>
          </a:p>
        </p:txBody>
      </p:sp>
      <p:pic>
        <p:nvPicPr>
          <p:cNvPr id="813" name="Shape 813"/>
          <p:cNvPicPr preferRelativeResize="0"/>
          <p:nvPr/>
        </p:nvPicPr>
        <p:blipFill>
          <a:blip r:embed="rId3">
            <a:alphaModFix/>
          </a:blip>
          <a:stretch>
            <a:fillRect/>
          </a:stretch>
        </p:blipFill>
        <p:spPr>
          <a:xfrm>
            <a:off x="3195625" y="3780388"/>
            <a:ext cx="5800725" cy="2733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17" name="Shape 817"/>
        <p:cNvGrpSpPr/>
        <p:nvPr/>
      </p:nvGrpSpPr>
      <p:grpSpPr>
        <a:xfrm>
          <a:off x="0" y="0"/>
          <a:ext cx="0" cy="0"/>
          <a:chOff x="0" y="0"/>
          <a:chExt cx="0" cy="0"/>
        </a:xfrm>
      </p:grpSpPr>
      <p:sp>
        <p:nvSpPr>
          <p:cNvPr id="818" name="Shape 818"/>
          <p:cNvSpPr txBox="1"/>
          <p:nvPr>
            <p:ph type="title"/>
          </p:nvPr>
        </p:nvSpPr>
        <p:spPr>
          <a:xfrm>
            <a:off x="838200" y="132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GB" sz="4400" u="none" cap="none" strike="noStrike">
                <a:solidFill>
                  <a:srgbClr val="1C4587"/>
                </a:solidFill>
                <a:latin typeface="Calibri"/>
                <a:ea typeface="Calibri"/>
                <a:cs typeface="Calibri"/>
                <a:sym typeface="Calibri"/>
              </a:rPr>
              <a:t>Proposed Roadmap</a:t>
            </a:r>
            <a:endParaRPr b="0" i="0" sz="4400" u="none" cap="none" strike="noStrike">
              <a:solidFill>
                <a:srgbClr val="1C4587"/>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4400"/>
              <a:buFont typeface="Calibri"/>
              <a:buNone/>
            </a:pPr>
            <a:r>
              <a:rPr lang="en-GB" sz="2800">
                <a:solidFill>
                  <a:srgbClr val="1C4587"/>
                </a:solidFill>
              </a:rPr>
              <a:t>Go-to-market Strategy</a:t>
            </a:r>
            <a:endParaRPr sz="2800">
              <a:solidFill>
                <a:srgbClr val="1C4587"/>
              </a:solidFill>
            </a:endParaRPr>
          </a:p>
        </p:txBody>
      </p:sp>
      <p:sp>
        <p:nvSpPr>
          <p:cNvPr id="819" name="Shape 819"/>
          <p:cNvSpPr txBox="1"/>
          <p:nvPr/>
        </p:nvSpPr>
        <p:spPr>
          <a:xfrm>
            <a:off x="4615025" y="1613325"/>
            <a:ext cx="2402100" cy="18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820" name="Shape 820"/>
          <p:cNvSpPr txBox="1"/>
          <p:nvPr/>
        </p:nvSpPr>
        <p:spPr>
          <a:xfrm>
            <a:off x="6977225" y="3928375"/>
            <a:ext cx="2402100" cy="18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821" name="Shape 821"/>
          <p:cNvSpPr txBox="1"/>
          <p:nvPr/>
        </p:nvSpPr>
        <p:spPr>
          <a:xfrm>
            <a:off x="933625" y="5932575"/>
            <a:ext cx="1142400" cy="48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p>
        </p:txBody>
      </p:sp>
      <p:sp>
        <p:nvSpPr>
          <p:cNvPr id="822" name="Shape 822"/>
          <p:cNvSpPr txBox="1"/>
          <p:nvPr/>
        </p:nvSpPr>
        <p:spPr>
          <a:xfrm>
            <a:off x="3218250" y="5932575"/>
            <a:ext cx="1468800" cy="48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p>
        </p:txBody>
      </p:sp>
      <p:sp>
        <p:nvSpPr>
          <p:cNvPr id="823" name="Shape 823"/>
          <p:cNvSpPr txBox="1"/>
          <p:nvPr/>
        </p:nvSpPr>
        <p:spPr>
          <a:xfrm>
            <a:off x="5585875" y="5932575"/>
            <a:ext cx="1468800" cy="48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p>
        </p:txBody>
      </p:sp>
      <p:sp>
        <p:nvSpPr>
          <p:cNvPr id="824" name="Shape 824"/>
          <p:cNvSpPr txBox="1"/>
          <p:nvPr/>
        </p:nvSpPr>
        <p:spPr>
          <a:xfrm>
            <a:off x="8000925" y="5932575"/>
            <a:ext cx="1468800" cy="48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p>
        </p:txBody>
      </p:sp>
      <p:sp>
        <p:nvSpPr>
          <p:cNvPr id="825" name="Shape 825"/>
          <p:cNvSpPr txBox="1"/>
          <p:nvPr/>
        </p:nvSpPr>
        <p:spPr>
          <a:xfrm>
            <a:off x="10263275" y="5932575"/>
            <a:ext cx="1468800" cy="48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p>
        </p:txBody>
      </p:sp>
      <p:graphicFrame>
        <p:nvGraphicFramePr>
          <p:cNvPr id="826" name="Shape 826"/>
          <p:cNvGraphicFramePr/>
          <p:nvPr/>
        </p:nvGraphicFramePr>
        <p:xfrm>
          <a:off x="914450" y="1384725"/>
          <a:ext cx="3000000" cy="3000000"/>
        </p:xfrm>
        <a:graphic>
          <a:graphicData uri="http://schemas.openxmlformats.org/drawingml/2006/table">
            <a:tbl>
              <a:tblPr>
                <a:noFill/>
                <a:tableStyleId>{808D7ED1-C3BA-4FDA-87CA-A6A72512F566}</a:tableStyleId>
              </a:tblPr>
              <a:tblGrid>
                <a:gridCol w="2062325"/>
                <a:gridCol w="2062325"/>
                <a:gridCol w="2062325"/>
                <a:gridCol w="2062325"/>
                <a:gridCol w="2062325"/>
              </a:tblGrid>
              <a:tr h="676225">
                <a:tc>
                  <a:txBody>
                    <a:bodyPr>
                      <a:noAutofit/>
                    </a:bodyPr>
                    <a:lstStyle/>
                    <a:p>
                      <a:pPr indent="0" lvl="0" marL="0" rtl="0">
                        <a:spcBef>
                          <a:spcPts val="0"/>
                        </a:spcBef>
                        <a:spcAft>
                          <a:spcPts val="0"/>
                        </a:spcAft>
                        <a:buClr>
                          <a:schemeClr val="dk1"/>
                        </a:buClr>
                        <a:buSzPts val="1100"/>
                        <a:buFont typeface="Arial"/>
                        <a:buNone/>
                      </a:pPr>
                      <a:r>
                        <a:rPr b="1" lang="en-GB" sz="1800">
                          <a:solidFill>
                            <a:srgbClr val="1C4587"/>
                          </a:solidFill>
                        </a:rPr>
                        <a:t>Year 1</a:t>
                      </a:r>
                      <a:endParaRPr b="1" sz="1800">
                        <a:solidFill>
                          <a:srgbClr val="1C4587"/>
                        </a:solidFill>
                      </a:endParaRPr>
                    </a:p>
                  </a:txBody>
                  <a:tcPr marT="91425" marB="91425" marR="91425" marL="91425">
                    <a:lnL cap="flat" cmpd="sng" w="38100">
                      <a:solidFill>
                        <a:srgbClr val="1C4587"/>
                      </a:solidFill>
                      <a:prstDash val="solid"/>
                      <a:round/>
                      <a:headEnd len="sm" w="sm" type="none"/>
                      <a:tailEnd len="sm" w="sm" type="none"/>
                    </a:lnL>
                    <a:lnR cap="flat" cmpd="sng" w="38100">
                      <a:solidFill>
                        <a:srgbClr val="1C4587"/>
                      </a:solidFill>
                      <a:prstDash val="solid"/>
                      <a:round/>
                      <a:headEnd len="sm" w="sm" type="none"/>
                      <a:tailEnd len="sm" w="sm" type="none"/>
                    </a:lnR>
                    <a:lnT cap="flat" cmpd="sng" w="38100">
                      <a:solidFill>
                        <a:srgbClr val="1C4587"/>
                      </a:solidFill>
                      <a:prstDash val="solid"/>
                      <a:round/>
                      <a:headEnd len="sm" w="sm" type="none"/>
                      <a:tailEnd len="sm" w="sm" type="none"/>
                    </a:lnT>
                    <a:lnB cap="flat" cmpd="sng" w="38100">
                      <a:solidFill>
                        <a:srgbClr val="1C4587"/>
                      </a:solidFill>
                      <a:prstDash val="solid"/>
                      <a:round/>
                      <a:headEnd len="sm" w="sm" type="none"/>
                      <a:tailEnd len="sm" w="sm" type="none"/>
                    </a:lnB>
                  </a:tcPr>
                </a:tc>
                <a:tc>
                  <a:txBody>
                    <a:bodyPr>
                      <a:noAutofit/>
                    </a:bodyPr>
                    <a:lstStyle/>
                    <a:p>
                      <a:pPr indent="0" lvl="0" marL="0" rtl="0">
                        <a:spcBef>
                          <a:spcPts val="0"/>
                        </a:spcBef>
                        <a:spcAft>
                          <a:spcPts val="0"/>
                        </a:spcAft>
                        <a:buNone/>
                      </a:pPr>
                      <a:r>
                        <a:rPr b="1" lang="en-GB" sz="1800">
                          <a:solidFill>
                            <a:srgbClr val="1C4587"/>
                          </a:solidFill>
                        </a:rPr>
                        <a:t>Year 2</a:t>
                      </a:r>
                      <a:endParaRPr b="1" sz="1800">
                        <a:solidFill>
                          <a:srgbClr val="1C4587"/>
                        </a:solidFill>
                      </a:endParaRPr>
                    </a:p>
                  </a:txBody>
                  <a:tcPr marT="91425" marB="91425" marR="91425" marL="91425">
                    <a:lnL cap="flat" cmpd="sng" w="38100">
                      <a:solidFill>
                        <a:srgbClr val="1C4587"/>
                      </a:solidFill>
                      <a:prstDash val="solid"/>
                      <a:round/>
                      <a:headEnd len="sm" w="sm" type="none"/>
                      <a:tailEnd len="sm" w="sm" type="none"/>
                    </a:lnL>
                    <a:lnR cap="flat" cmpd="sng" w="38100">
                      <a:solidFill>
                        <a:srgbClr val="1C4587"/>
                      </a:solidFill>
                      <a:prstDash val="solid"/>
                      <a:round/>
                      <a:headEnd len="sm" w="sm" type="none"/>
                      <a:tailEnd len="sm" w="sm" type="none"/>
                    </a:lnR>
                    <a:lnT cap="flat" cmpd="sng" w="38100">
                      <a:solidFill>
                        <a:srgbClr val="1C4587"/>
                      </a:solidFill>
                      <a:prstDash val="solid"/>
                      <a:round/>
                      <a:headEnd len="sm" w="sm" type="none"/>
                      <a:tailEnd len="sm" w="sm" type="none"/>
                    </a:lnT>
                    <a:lnB cap="flat" cmpd="sng" w="38100">
                      <a:solidFill>
                        <a:srgbClr val="1C4587"/>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b="1" lang="en-GB" sz="1800">
                          <a:solidFill>
                            <a:srgbClr val="1C4587"/>
                          </a:solidFill>
                        </a:rPr>
                        <a:t>Year 3</a:t>
                      </a:r>
                      <a:endParaRPr b="1" sz="1800">
                        <a:solidFill>
                          <a:srgbClr val="1C4587"/>
                        </a:solidFill>
                      </a:endParaRPr>
                    </a:p>
                    <a:p>
                      <a:pPr indent="0" lvl="0" marL="0" rtl="0">
                        <a:spcBef>
                          <a:spcPts val="0"/>
                        </a:spcBef>
                        <a:spcAft>
                          <a:spcPts val="0"/>
                        </a:spcAft>
                        <a:buNone/>
                      </a:pPr>
                      <a:r>
                        <a:t/>
                      </a:r>
                      <a:endParaRPr b="1" sz="1800">
                        <a:solidFill>
                          <a:srgbClr val="1C4587"/>
                        </a:solidFill>
                      </a:endParaRPr>
                    </a:p>
                  </a:txBody>
                  <a:tcPr marT="91425" marB="91425" marR="91425" marL="91425">
                    <a:lnL cap="flat" cmpd="sng" w="38100">
                      <a:solidFill>
                        <a:srgbClr val="1C4587"/>
                      </a:solidFill>
                      <a:prstDash val="solid"/>
                      <a:round/>
                      <a:headEnd len="sm" w="sm" type="none"/>
                      <a:tailEnd len="sm" w="sm" type="none"/>
                    </a:lnL>
                    <a:lnR cap="flat" cmpd="sng" w="38100">
                      <a:solidFill>
                        <a:srgbClr val="1C4587"/>
                      </a:solidFill>
                      <a:prstDash val="solid"/>
                      <a:round/>
                      <a:headEnd len="sm" w="sm" type="none"/>
                      <a:tailEnd len="sm" w="sm" type="none"/>
                    </a:lnR>
                    <a:lnT cap="flat" cmpd="sng" w="38100">
                      <a:solidFill>
                        <a:srgbClr val="1C4587"/>
                      </a:solidFill>
                      <a:prstDash val="solid"/>
                      <a:round/>
                      <a:headEnd len="sm" w="sm" type="none"/>
                      <a:tailEnd len="sm" w="sm" type="none"/>
                    </a:lnT>
                    <a:lnB cap="flat" cmpd="sng" w="38100">
                      <a:solidFill>
                        <a:srgbClr val="1C4587"/>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b="1" lang="en-GB" sz="1800">
                          <a:solidFill>
                            <a:srgbClr val="1C4587"/>
                          </a:solidFill>
                        </a:rPr>
                        <a:t>Year 4</a:t>
                      </a:r>
                      <a:endParaRPr b="1" sz="1800">
                        <a:solidFill>
                          <a:srgbClr val="1C4587"/>
                        </a:solidFill>
                      </a:endParaRPr>
                    </a:p>
                  </a:txBody>
                  <a:tcPr marT="91425" marB="91425" marR="91425" marL="91425">
                    <a:lnL cap="flat" cmpd="sng" w="38100">
                      <a:solidFill>
                        <a:srgbClr val="1C4587"/>
                      </a:solidFill>
                      <a:prstDash val="solid"/>
                      <a:round/>
                      <a:headEnd len="sm" w="sm" type="none"/>
                      <a:tailEnd len="sm" w="sm" type="none"/>
                    </a:lnL>
                    <a:lnR cap="flat" cmpd="sng" w="38100">
                      <a:solidFill>
                        <a:srgbClr val="1C4587"/>
                      </a:solidFill>
                      <a:prstDash val="solid"/>
                      <a:round/>
                      <a:headEnd len="sm" w="sm" type="none"/>
                      <a:tailEnd len="sm" w="sm" type="none"/>
                    </a:lnR>
                    <a:lnT cap="flat" cmpd="sng" w="38100">
                      <a:solidFill>
                        <a:srgbClr val="1C4587"/>
                      </a:solidFill>
                      <a:prstDash val="solid"/>
                      <a:round/>
                      <a:headEnd len="sm" w="sm" type="none"/>
                      <a:tailEnd len="sm" w="sm" type="none"/>
                    </a:lnT>
                    <a:lnB cap="flat" cmpd="sng" w="38100">
                      <a:solidFill>
                        <a:srgbClr val="1C4587"/>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b="1" lang="en-GB" sz="1800">
                          <a:solidFill>
                            <a:srgbClr val="1C4587"/>
                          </a:solidFill>
                        </a:rPr>
                        <a:t>Year 5</a:t>
                      </a:r>
                      <a:endParaRPr b="1" sz="1800">
                        <a:solidFill>
                          <a:srgbClr val="1C4587"/>
                        </a:solidFill>
                      </a:endParaRPr>
                    </a:p>
                  </a:txBody>
                  <a:tcPr marT="91425" marB="91425" marR="91425" marL="91425">
                    <a:lnL cap="flat" cmpd="sng" w="38100">
                      <a:solidFill>
                        <a:srgbClr val="1C4587"/>
                      </a:solidFill>
                      <a:prstDash val="solid"/>
                      <a:round/>
                      <a:headEnd len="sm" w="sm" type="none"/>
                      <a:tailEnd len="sm" w="sm" type="none"/>
                    </a:lnL>
                    <a:lnR cap="flat" cmpd="sng" w="38100">
                      <a:solidFill>
                        <a:srgbClr val="1C4587"/>
                      </a:solidFill>
                      <a:prstDash val="solid"/>
                      <a:round/>
                      <a:headEnd len="sm" w="sm" type="none"/>
                      <a:tailEnd len="sm" w="sm" type="none"/>
                    </a:lnR>
                    <a:lnT cap="flat" cmpd="sng" w="38100">
                      <a:solidFill>
                        <a:srgbClr val="1C4587"/>
                      </a:solidFill>
                      <a:prstDash val="solid"/>
                      <a:round/>
                      <a:headEnd len="sm" w="sm" type="none"/>
                      <a:tailEnd len="sm" w="sm" type="none"/>
                    </a:lnT>
                    <a:lnB cap="flat" cmpd="sng" w="38100">
                      <a:solidFill>
                        <a:srgbClr val="1C4587"/>
                      </a:solidFill>
                      <a:prstDash val="solid"/>
                      <a:round/>
                      <a:headEnd len="sm" w="sm" type="none"/>
                      <a:tailEnd len="sm" w="sm" type="none"/>
                    </a:lnB>
                  </a:tcPr>
                </a:tc>
              </a:tr>
              <a:tr h="261925">
                <a:tc rowSpan="4">
                  <a:txBody>
                    <a:bodyPr>
                      <a:noAutofit/>
                    </a:bodyPr>
                    <a:lstStyle/>
                    <a:p>
                      <a:pPr indent="0" lvl="0" marL="0" rtl="0">
                        <a:spcBef>
                          <a:spcPts val="0"/>
                        </a:spcBef>
                        <a:spcAft>
                          <a:spcPts val="0"/>
                        </a:spcAft>
                        <a:buNone/>
                      </a:pPr>
                      <a:r>
                        <a:rPr lang="en-GB" sz="1600">
                          <a:solidFill>
                            <a:schemeClr val="dk1"/>
                          </a:solidFill>
                        </a:rPr>
                        <a:t>Build &amp; Refine app</a:t>
                      </a:r>
                      <a:endParaRPr sz="1600">
                        <a:solidFill>
                          <a:schemeClr val="dk1"/>
                        </a:solidFill>
                      </a:endParaRPr>
                    </a:p>
                    <a:p>
                      <a:pPr indent="0" lvl="0" marL="0" rtl="0">
                        <a:spcBef>
                          <a:spcPts val="0"/>
                        </a:spcBef>
                        <a:spcAft>
                          <a:spcPts val="0"/>
                        </a:spcAft>
                        <a:buNone/>
                      </a:pPr>
                      <a:r>
                        <a:t/>
                      </a:r>
                      <a:endParaRPr sz="1600">
                        <a:solidFill>
                          <a:schemeClr val="dk1"/>
                        </a:solidFill>
                      </a:endParaRPr>
                    </a:p>
                    <a:p>
                      <a:pPr indent="0" lvl="0" marL="0" rtl="0">
                        <a:spcBef>
                          <a:spcPts val="0"/>
                        </a:spcBef>
                        <a:spcAft>
                          <a:spcPts val="0"/>
                        </a:spcAft>
                        <a:buNone/>
                      </a:pPr>
                      <a:r>
                        <a:rPr lang="en-GB" sz="1600">
                          <a:solidFill>
                            <a:schemeClr val="dk1"/>
                          </a:solidFill>
                        </a:rPr>
                        <a:t>Intensive onboarding of core customers:</a:t>
                      </a:r>
                      <a:endParaRPr sz="1600">
                        <a:solidFill>
                          <a:schemeClr val="dk1"/>
                        </a:solidFill>
                      </a:endParaRPr>
                    </a:p>
                    <a:p>
                      <a:pPr indent="-330200" lvl="0" marL="457200" rtl="0">
                        <a:spcBef>
                          <a:spcPts val="0"/>
                        </a:spcBef>
                        <a:spcAft>
                          <a:spcPts val="0"/>
                        </a:spcAft>
                        <a:buClr>
                          <a:schemeClr val="dk1"/>
                        </a:buClr>
                        <a:buSzPts val="1600"/>
                        <a:buChar char="-"/>
                      </a:pPr>
                      <a:r>
                        <a:rPr lang="en-GB" sz="1600">
                          <a:solidFill>
                            <a:schemeClr val="dk1"/>
                          </a:solidFill>
                        </a:rPr>
                        <a:t>20,000 app users</a:t>
                      </a:r>
                      <a:endParaRPr sz="1600">
                        <a:solidFill>
                          <a:schemeClr val="dk1"/>
                        </a:solidFill>
                      </a:endParaRPr>
                    </a:p>
                    <a:p>
                      <a:pPr indent="-330200" lvl="0" marL="457200" rtl="0">
                        <a:spcBef>
                          <a:spcPts val="0"/>
                        </a:spcBef>
                        <a:spcAft>
                          <a:spcPts val="0"/>
                        </a:spcAft>
                        <a:buClr>
                          <a:schemeClr val="dk1"/>
                        </a:buClr>
                        <a:buSzPts val="1600"/>
                        <a:buChar char="-"/>
                      </a:pPr>
                      <a:r>
                        <a:rPr lang="en-GB" sz="1600">
                          <a:solidFill>
                            <a:schemeClr val="dk1"/>
                          </a:solidFill>
                        </a:rPr>
                        <a:t>Major Supermarket Chains</a:t>
                      </a:r>
                      <a:endParaRPr sz="1600">
                        <a:solidFill>
                          <a:schemeClr val="dk1"/>
                        </a:solidFill>
                      </a:endParaRPr>
                    </a:p>
                    <a:p>
                      <a:pPr indent="-330200" lvl="0" marL="457200" rtl="0">
                        <a:spcBef>
                          <a:spcPts val="0"/>
                        </a:spcBef>
                        <a:spcAft>
                          <a:spcPts val="0"/>
                        </a:spcAft>
                        <a:buClr>
                          <a:schemeClr val="dk1"/>
                        </a:buClr>
                        <a:buSzPts val="1600"/>
                        <a:buChar char="-"/>
                      </a:pPr>
                      <a:r>
                        <a:rPr lang="en-GB" sz="1600">
                          <a:solidFill>
                            <a:schemeClr val="dk1"/>
                          </a:solidFill>
                        </a:rPr>
                        <a:t>Willing Hearts</a:t>
                      </a:r>
                      <a:endParaRPr sz="1600">
                        <a:solidFill>
                          <a:schemeClr val="dk1"/>
                        </a:solidFill>
                      </a:endParaRPr>
                    </a:p>
                    <a:p>
                      <a:pPr indent="-330200" lvl="0" marL="457200" rtl="0">
                        <a:spcBef>
                          <a:spcPts val="0"/>
                        </a:spcBef>
                        <a:spcAft>
                          <a:spcPts val="0"/>
                        </a:spcAft>
                        <a:buClr>
                          <a:schemeClr val="dk1"/>
                        </a:buClr>
                        <a:buSzPts val="1600"/>
                        <a:buChar char="-"/>
                      </a:pPr>
                      <a:r>
                        <a:rPr lang="en-GB" sz="1600">
                          <a:solidFill>
                            <a:schemeClr val="dk1"/>
                          </a:solidFill>
                        </a:rPr>
                        <a:t>Composting facilities</a:t>
                      </a:r>
                      <a:endParaRPr sz="1600">
                        <a:solidFill>
                          <a:schemeClr val="dk1"/>
                        </a:solidFill>
                      </a:endParaRPr>
                    </a:p>
                    <a:p>
                      <a:pPr indent="-330200" lvl="0" marL="457200" rtl="0">
                        <a:spcBef>
                          <a:spcPts val="0"/>
                        </a:spcBef>
                        <a:spcAft>
                          <a:spcPts val="0"/>
                        </a:spcAft>
                        <a:buClr>
                          <a:schemeClr val="dk1"/>
                        </a:buClr>
                        <a:buSzPts val="1600"/>
                        <a:buChar char="-"/>
                      </a:pPr>
                      <a:r>
                        <a:rPr lang="en-GB" sz="1600">
                          <a:solidFill>
                            <a:schemeClr val="dk1"/>
                          </a:solidFill>
                        </a:rPr>
                        <a:t>Powder-processing</a:t>
                      </a:r>
                      <a:endParaRPr sz="1600">
                        <a:solidFill>
                          <a:schemeClr val="dk1"/>
                        </a:solidFill>
                      </a:endParaRPr>
                    </a:p>
                    <a:p>
                      <a:pPr indent="0" lvl="0" marL="0" rtl="0">
                        <a:spcBef>
                          <a:spcPts val="0"/>
                        </a:spcBef>
                        <a:spcAft>
                          <a:spcPts val="0"/>
                        </a:spcAft>
                        <a:buNone/>
                      </a:pPr>
                      <a:r>
                        <a:t/>
                      </a:r>
                      <a:endParaRPr sz="1600">
                        <a:solidFill>
                          <a:schemeClr val="dk1"/>
                        </a:solidFill>
                      </a:endParaRPr>
                    </a:p>
                    <a:p>
                      <a:pPr indent="0" lvl="0" marL="0" rtl="0">
                        <a:spcBef>
                          <a:spcPts val="0"/>
                        </a:spcBef>
                        <a:spcAft>
                          <a:spcPts val="0"/>
                        </a:spcAft>
                        <a:buNone/>
                      </a:pPr>
                      <a:r>
                        <a:rPr lang="en-GB" sz="1600">
                          <a:solidFill>
                            <a:schemeClr val="dk1"/>
                          </a:solidFill>
                        </a:rPr>
                        <a:t>10,000 tonnes of food redistributed</a:t>
                      </a:r>
                      <a:endParaRPr sz="1600">
                        <a:solidFill>
                          <a:schemeClr val="dk1"/>
                        </a:solidFill>
                      </a:endParaRPr>
                    </a:p>
                  </a:txBody>
                  <a:tcPr marT="91425" marB="91425" marR="91425" marL="91425">
                    <a:lnL cap="flat" cmpd="sng" w="38100">
                      <a:solidFill>
                        <a:srgbClr val="1C4587"/>
                      </a:solidFill>
                      <a:prstDash val="solid"/>
                      <a:round/>
                      <a:headEnd len="sm" w="sm" type="none"/>
                      <a:tailEnd len="sm" w="sm" type="none"/>
                    </a:lnL>
                    <a:lnR cap="flat" cmpd="sng" w="38100">
                      <a:solidFill>
                        <a:srgbClr val="1C4587"/>
                      </a:solidFill>
                      <a:prstDash val="solid"/>
                      <a:round/>
                      <a:headEnd len="sm" w="sm" type="none"/>
                      <a:tailEnd len="sm" w="sm" type="none"/>
                    </a:lnR>
                    <a:lnT cap="flat" cmpd="sng" w="38100">
                      <a:solidFill>
                        <a:srgbClr val="1C4587"/>
                      </a:solidFill>
                      <a:prstDash val="solid"/>
                      <a:round/>
                      <a:headEnd len="sm" w="sm" type="none"/>
                      <a:tailEnd len="sm" w="sm" type="none"/>
                    </a:lnT>
                    <a:lnB cap="flat" cmpd="sng" w="38100">
                      <a:solidFill>
                        <a:srgbClr val="1C4587"/>
                      </a:solidFill>
                      <a:prstDash val="solid"/>
                      <a:round/>
                      <a:headEnd len="sm" w="sm" type="none"/>
                      <a:tailEnd len="sm" w="sm" type="none"/>
                    </a:lnB>
                  </a:tcPr>
                </a:tc>
                <a:tc rowSpan="4">
                  <a:txBody>
                    <a:bodyPr>
                      <a:noAutofit/>
                    </a:bodyPr>
                    <a:lstStyle/>
                    <a:p>
                      <a:pPr indent="0" lvl="0" marL="0" rtl="0">
                        <a:spcBef>
                          <a:spcPts val="0"/>
                        </a:spcBef>
                        <a:spcAft>
                          <a:spcPts val="0"/>
                        </a:spcAft>
                        <a:buNone/>
                      </a:pPr>
                      <a:r>
                        <a:rPr lang="en-GB" sz="1600">
                          <a:solidFill>
                            <a:schemeClr val="dk1"/>
                          </a:solidFill>
                        </a:rPr>
                        <a:t>Customer Acquisition</a:t>
                      </a:r>
                      <a:endParaRPr sz="1600">
                        <a:solidFill>
                          <a:schemeClr val="dk1"/>
                        </a:solidFill>
                      </a:endParaRPr>
                    </a:p>
                    <a:p>
                      <a:pPr indent="0" lvl="0" marL="0" rtl="0">
                        <a:spcBef>
                          <a:spcPts val="0"/>
                        </a:spcBef>
                        <a:spcAft>
                          <a:spcPts val="0"/>
                        </a:spcAft>
                        <a:buNone/>
                      </a:pPr>
                      <a:r>
                        <a:t/>
                      </a:r>
                      <a:endParaRPr sz="1600">
                        <a:solidFill>
                          <a:schemeClr val="dk1"/>
                        </a:solidFill>
                      </a:endParaRPr>
                    </a:p>
                    <a:p>
                      <a:pPr indent="0" lvl="0" marL="0" rtl="0">
                        <a:spcBef>
                          <a:spcPts val="0"/>
                        </a:spcBef>
                        <a:spcAft>
                          <a:spcPts val="0"/>
                        </a:spcAft>
                        <a:buNone/>
                      </a:pPr>
                      <a:r>
                        <a:rPr lang="en-GB" sz="1600">
                          <a:solidFill>
                            <a:schemeClr val="dk1"/>
                          </a:solidFill>
                        </a:rPr>
                        <a:t>Onboarding of vendors:</a:t>
                      </a:r>
                      <a:endParaRPr sz="1600">
                        <a:solidFill>
                          <a:schemeClr val="dk1"/>
                        </a:solidFill>
                      </a:endParaRPr>
                    </a:p>
                    <a:p>
                      <a:pPr indent="-330200" lvl="0" marL="457200" rtl="0">
                        <a:spcBef>
                          <a:spcPts val="0"/>
                        </a:spcBef>
                        <a:spcAft>
                          <a:spcPts val="0"/>
                        </a:spcAft>
                        <a:buClr>
                          <a:schemeClr val="dk1"/>
                        </a:buClr>
                        <a:buSzPts val="1600"/>
                        <a:buChar char="-"/>
                      </a:pPr>
                      <a:r>
                        <a:rPr lang="en-GB" sz="1600">
                          <a:solidFill>
                            <a:schemeClr val="dk1"/>
                          </a:solidFill>
                        </a:rPr>
                        <a:t>Bakeries</a:t>
                      </a:r>
                      <a:endParaRPr sz="1600">
                        <a:solidFill>
                          <a:schemeClr val="dk1"/>
                        </a:solidFill>
                      </a:endParaRPr>
                    </a:p>
                    <a:p>
                      <a:pPr indent="-330200" lvl="0" marL="457200" rtl="0">
                        <a:spcBef>
                          <a:spcPts val="0"/>
                        </a:spcBef>
                        <a:spcAft>
                          <a:spcPts val="0"/>
                        </a:spcAft>
                        <a:buClr>
                          <a:schemeClr val="dk1"/>
                        </a:buClr>
                        <a:buSzPts val="1600"/>
                        <a:buChar char="-"/>
                      </a:pPr>
                      <a:r>
                        <a:rPr lang="en-GB" sz="1600">
                          <a:solidFill>
                            <a:schemeClr val="dk1"/>
                          </a:solidFill>
                        </a:rPr>
                        <a:t>Wet markets</a:t>
                      </a:r>
                      <a:endParaRPr sz="1600">
                        <a:solidFill>
                          <a:schemeClr val="dk1"/>
                        </a:solidFill>
                      </a:endParaRPr>
                    </a:p>
                    <a:p>
                      <a:pPr indent="-330200" lvl="0" marL="457200" rtl="0">
                        <a:spcBef>
                          <a:spcPts val="0"/>
                        </a:spcBef>
                        <a:spcAft>
                          <a:spcPts val="0"/>
                        </a:spcAft>
                        <a:buClr>
                          <a:schemeClr val="dk1"/>
                        </a:buClr>
                        <a:buSzPts val="1600"/>
                        <a:buChar char="-"/>
                      </a:pPr>
                      <a:r>
                        <a:rPr lang="en-GB" sz="1600">
                          <a:solidFill>
                            <a:schemeClr val="dk1"/>
                          </a:solidFill>
                        </a:rPr>
                        <a:t>Hawker Centres</a:t>
                      </a:r>
                      <a:endParaRPr sz="1600">
                        <a:solidFill>
                          <a:schemeClr val="dk1"/>
                        </a:solidFill>
                      </a:endParaRPr>
                    </a:p>
                    <a:p>
                      <a:pPr indent="-330200" lvl="0" marL="457200" rtl="0">
                        <a:spcBef>
                          <a:spcPts val="0"/>
                        </a:spcBef>
                        <a:spcAft>
                          <a:spcPts val="0"/>
                        </a:spcAft>
                        <a:buClr>
                          <a:schemeClr val="dk1"/>
                        </a:buClr>
                        <a:buSzPts val="1600"/>
                        <a:buChar char="-"/>
                      </a:pPr>
                      <a:r>
                        <a:rPr lang="en-GB" sz="1600">
                          <a:solidFill>
                            <a:schemeClr val="dk1"/>
                          </a:solidFill>
                        </a:rPr>
                        <a:t>Restaurants</a:t>
                      </a:r>
                      <a:endParaRPr sz="1600">
                        <a:solidFill>
                          <a:schemeClr val="dk1"/>
                        </a:solidFill>
                      </a:endParaRPr>
                    </a:p>
                    <a:p>
                      <a:pPr indent="0" lvl="0" marL="0" rtl="0">
                        <a:spcBef>
                          <a:spcPts val="0"/>
                        </a:spcBef>
                        <a:spcAft>
                          <a:spcPts val="0"/>
                        </a:spcAft>
                        <a:buClr>
                          <a:schemeClr val="dk1"/>
                        </a:buClr>
                        <a:buSzPts val="1100"/>
                        <a:buFont typeface="Arial"/>
                        <a:buNone/>
                      </a:pPr>
                      <a:r>
                        <a:t/>
                      </a:r>
                      <a:endParaRPr sz="1600">
                        <a:solidFill>
                          <a:schemeClr val="dk1"/>
                        </a:solidFill>
                      </a:endParaRPr>
                    </a:p>
                    <a:p>
                      <a:pPr indent="0" lvl="0" marL="0" rtl="0">
                        <a:spcBef>
                          <a:spcPts val="0"/>
                        </a:spcBef>
                        <a:spcAft>
                          <a:spcPts val="0"/>
                        </a:spcAft>
                        <a:buClr>
                          <a:schemeClr val="dk1"/>
                        </a:buClr>
                        <a:buSzPts val="1100"/>
                        <a:buFont typeface="Arial"/>
                        <a:buNone/>
                      </a:pPr>
                      <a:r>
                        <a:rPr lang="en-GB" sz="1600">
                          <a:solidFill>
                            <a:schemeClr val="dk1"/>
                          </a:solidFill>
                        </a:rPr>
                        <a:t>20,000 tonnes of food redistributed</a:t>
                      </a:r>
                      <a:endParaRPr sz="1600">
                        <a:solidFill>
                          <a:schemeClr val="dk1"/>
                        </a:solidFill>
                      </a:endParaRPr>
                    </a:p>
                  </a:txBody>
                  <a:tcPr marT="91425" marB="91425" marR="91425" marL="91425">
                    <a:lnL cap="flat" cmpd="sng" w="38100">
                      <a:solidFill>
                        <a:srgbClr val="1C4587"/>
                      </a:solidFill>
                      <a:prstDash val="solid"/>
                      <a:round/>
                      <a:headEnd len="sm" w="sm" type="none"/>
                      <a:tailEnd len="sm" w="sm" type="none"/>
                    </a:lnL>
                    <a:lnR cap="flat" cmpd="sng" w="38100">
                      <a:solidFill>
                        <a:srgbClr val="1C4587"/>
                      </a:solidFill>
                      <a:prstDash val="solid"/>
                      <a:round/>
                      <a:headEnd len="sm" w="sm" type="none"/>
                      <a:tailEnd len="sm" w="sm" type="none"/>
                    </a:lnR>
                    <a:lnT cap="flat" cmpd="sng" w="38100">
                      <a:solidFill>
                        <a:srgbClr val="1C4587"/>
                      </a:solidFill>
                      <a:prstDash val="solid"/>
                      <a:round/>
                      <a:headEnd len="sm" w="sm" type="none"/>
                      <a:tailEnd len="sm" w="sm" type="none"/>
                    </a:lnT>
                    <a:lnB cap="flat" cmpd="sng" w="38100">
                      <a:solidFill>
                        <a:srgbClr val="1C4587"/>
                      </a:solidFill>
                      <a:prstDash val="solid"/>
                      <a:round/>
                      <a:headEnd len="sm" w="sm" type="none"/>
                      <a:tailEnd len="sm" w="sm" type="none"/>
                    </a:lnB>
                  </a:tcPr>
                </a:tc>
                <a:tc rowSpan="4">
                  <a:txBody>
                    <a:bodyPr>
                      <a:noAutofit/>
                    </a:bodyPr>
                    <a:lstStyle/>
                    <a:p>
                      <a:pPr indent="0" lvl="0" marL="0" rtl="0">
                        <a:spcBef>
                          <a:spcPts val="0"/>
                        </a:spcBef>
                        <a:spcAft>
                          <a:spcPts val="0"/>
                        </a:spcAft>
                        <a:buClr>
                          <a:schemeClr val="dk1"/>
                        </a:buClr>
                        <a:buSzPts val="1100"/>
                        <a:buFont typeface="Arial"/>
                        <a:buNone/>
                      </a:pPr>
                      <a:r>
                        <a:rPr lang="en-GB" sz="1600">
                          <a:solidFill>
                            <a:schemeClr val="dk1"/>
                          </a:solidFill>
                        </a:rPr>
                        <a:t>Expansion into neighbouring markets </a:t>
                      </a:r>
                      <a:endParaRPr sz="1600">
                        <a:solidFill>
                          <a:schemeClr val="dk1"/>
                        </a:solidFill>
                      </a:endParaRPr>
                    </a:p>
                    <a:p>
                      <a:pPr indent="0" lvl="0" marL="0" rtl="0">
                        <a:spcBef>
                          <a:spcPts val="0"/>
                        </a:spcBef>
                        <a:spcAft>
                          <a:spcPts val="0"/>
                        </a:spcAft>
                        <a:buClr>
                          <a:schemeClr val="dk1"/>
                        </a:buClr>
                        <a:buSzPts val="1100"/>
                        <a:buFont typeface="Arial"/>
                        <a:buNone/>
                      </a:pPr>
                      <a:r>
                        <a:t/>
                      </a:r>
                      <a:endParaRPr sz="1600">
                        <a:solidFill>
                          <a:schemeClr val="dk1"/>
                        </a:solidFill>
                      </a:endParaRPr>
                    </a:p>
                    <a:p>
                      <a:pPr indent="0" lvl="0" marL="0" rtl="0">
                        <a:spcBef>
                          <a:spcPts val="0"/>
                        </a:spcBef>
                        <a:spcAft>
                          <a:spcPts val="0"/>
                        </a:spcAft>
                        <a:buClr>
                          <a:schemeClr val="dk1"/>
                        </a:buClr>
                        <a:buSzPts val="1100"/>
                        <a:buFont typeface="Arial"/>
                        <a:buNone/>
                      </a:pPr>
                      <a:r>
                        <a:rPr lang="en-GB" sz="1600">
                          <a:solidFill>
                            <a:schemeClr val="dk1"/>
                          </a:solidFill>
                        </a:rPr>
                        <a:t>Strengthening local presence</a:t>
                      </a:r>
                      <a:endParaRPr sz="1600">
                        <a:solidFill>
                          <a:schemeClr val="dk1"/>
                        </a:solidFill>
                      </a:endParaRPr>
                    </a:p>
                    <a:p>
                      <a:pPr indent="0" lvl="0" marL="0" rtl="0">
                        <a:spcBef>
                          <a:spcPts val="0"/>
                        </a:spcBef>
                        <a:spcAft>
                          <a:spcPts val="0"/>
                        </a:spcAft>
                        <a:buNone/>
                      </a:pPr>
                      <a:r>
                        <a:t/>
                      </a:r>
                      <a:endParaRPr sz="1600">
                        <a:solidFill>
                          <a:schemeClr val="dk1"/>
                        </a:solidFill>
                      </a:endParaRPr>
                    </a:p>
                    <a:p>
                      <a:pPr indent="0" lvl="0" marL="0" rtl="0">
                        <a:spcBef>
                          <a:spcPts val="0"/>
                        </a:spcBef>
                        <a:spcAft>
                          <a:spcPts val="0"/>
                        </a:spcAft>
                        <a:buNone/>
                      </a:pPr>
                      <a:r>
                        <a:t/>
                      </a:r>
                      <a:endParaRPr sz="1600">
                        <a:solidFill>
                          <a:schemeClr val="dk1"/>
                        </a:solidFill>
                      </a:endParaRPr>
                    </a:p>
                    <a:p>
                      <a:pPr indent="0" lvl="0" marL="0" rtl="0">
                        <a:spcBef>
                          <a:spcPts val="0"/>
                        </a:spcBef>
                        <a:spcAft>
                          <a:spcPts val="0"/>
                        </a:spcAft>
                        <a:buNone/>
                      </a:pPr>
                      <a:r>
                        <a:rPr lang="en-GB" sz="1600">
                          <a:solidFill>
                            <a:schemeClr val="dk1"/>
                          </a:solidFill>
                        </a:rPr>
                        <a:t>30,000 tonnes of food redistributed</a:t>
                      </a:r>
                      <a:endParaRPr sz="1600">
                        <a:solidFill>
                          <a:schemeClr val="dk1"/>
                        </a:solidFill>
                      </a:endParaRPr>
                    </a:p>
                  </a:txBody>
                  <a:tcPr marT="91425" marB="91425" marR="91425" marL="91425">
                    <a:lnL cap="flat" cmpd="sng" w="38100">
                      <a:solidFill>
                        <a:srgbClr val="1C4587"/>
                      </a:solidFill>
                      <a:prstDash val="solid"/>
                      <a:round/>
                      <a:headEnd len="sm" w="sm" type="none"/>
                      <a:tailEnd len="sm" w="sm" type="none"/>
                    </a:lnL>
                    <a:lnR cap="flat" cmpd="sng" w="38100">
                      <a:solidFill>
                        <a:srgbClr val="1C4587"/>
                      </a:solidFill>
                      <a:prstDash val="solid"/>
                      <a:round/>
                      <a:headEnd len="sm" w="sm" type="none"/>
                      <a:tailEnd len="sm" w="sm" type="none"/>
                    </a:lnR>
                    <a:lnT cap="flat" cmpd="sng" w="38100">
                      <a:solidFill>
                        <a:srgbClr val="1C4587"/>
                      </a:solidFill>
                      <a:prstDash val="solid"/>
                      <a:round/>
                      <a:headEnd len="sm" w="sm" type="none"/>
                      <a:tailEnd len="sm" w="sm" type="none"/>
                    </a:lnT>
                    <a:lnB cap="flat" cmpd="sng" w="38100">
                      <a:solidFill>
                        <a:srgbClr val="1C4587"/>
                      </a:solidFill>
                      <a:prstDash val="solid"/>
                      <a:round/>
                      <a:headEnd len="sm" w="sm" type="none"/>
                      <a:tailEnd len="sm" w="sm" type="none"/>
                    </a:lnB>
                  </a:tcPr>
                </a:tc>
                <a:tc rowSpan="4">
                  <a:txBody>
                    <a:bodyPr>
                      <a:noAutofit/>
                    </a:bodyPr>
                    <a:lstStyle/>
                    <a:p>
                      <a:pPr indent="0" lvl="0" marL="0" rtl="0">
                        <a:spcBef>
                          <a:spcPts val="0"/>
                        </a:spcBef>
                        <a:spcAft>
                          <a:spcPts val="0"/>
                        </a:spcAft>
                        <a:buNone/>
                      </a:pPr>
                      <a:r>
                        <a:rPr lang="en-GB" sz="1600">
                          <a:solidFill>
                            <a:schemeClr val="dk1"/>
                          </a:solidFill>
                        </a:rPr>
                        <a:t>Intensive onboarding in neighbouring markets</a:t>
                      </a:r>
                      <a:endParaRPr sz="1600">
                        <a:solidFill>
                          <a:schemeClr val="dk1"/>
                        </a:solidFill>
                      </a:endParaRPr>
                    </a:p>
                    <a:p>
                      <a:pPr indent="0" lvl="0" marL="0" rtl="0">
                        <a:spcBef>
                          <a:spcPts val="0"/>
                        </a:spcBef>
                        <a:spcAft>
                          <a:spcPts val="0"/>
                        </a:spcAft>
                        <a:buClr>
                          <a:schemeClr val="dk1"/>
                        </a:buClr>
                        <a:buSzPts val="1100"/>
                        <a:buFont typeface="Arial"/>
                        <a:buNone/>
                      </a:pPr>
                      <a:r>
                        <a:t/>
                      </a:r>
                      <a:endParaRPr sz="1600">
                        <a:solidFill>
                          <a:schemeClr val="dk1"/>
                        </a:solidFill>
                      </a:endParaRPr>
                    </a:p>
                    <a:p>
                      <a:pPr indent="0" lvl="0" marL="0" rtl="0">
                        <a:spcBef>
                          <a:spcPts val="0"/>
                        </a:spcBef>
                        <a:spcAft>
                          <a:spcPts val="0"/>
                        </a:spcAft>
                        <a:buNone/>
                      </a:pPr>
                      <a:r>
                        <a:rPr lang="en-GB" sz="1600">
                          <a:solidFill>
                            <a:schemeClr val="dk1"/>
                          </a:solidFill>
                        </a:rPr>
                        <a:t>Strengthening local presence</a:t>
                      </a:r>
                      <a:endParaRPr sz="1600">
                        <a:solidFill>
                          <a:schemeClr val="dk1"/>
                        </a:solidFill>
                      </a:endParaRPr>
                    </a:p>
                    <a:p>
                      <a:pPr indent="0" lvl="0" marL="0" rtl="0">
                        <a:spcBef>
                          <a:spcPts val="0"/>
                        </a:spcBef>
                        <a:spcAft>
                          <a:spcPts val="0"/>
                        </a:spcAft>
                        <a:buNone/>
                      </a:pPr>
                      <a:r>
                        <a:t/>
                      </a:r>
                      <a:endParaRPr sz="1600">
                        <a:solidFill>
                          <a:schemeClr val="dk1"/>
                        </a:solidFill>
                      </a:endParaRPr>
                    </a:p>
                    <a:p>
                      <a:pPr indent="0" lvl="0" marL="0" rtl="0">
                        <a:spcBef>
                          <a:spcPts val="0"/>
                        </a:spcBef>
                        <a:spcAft>
                          <a:spcPts val="0"/>
                        </a:spcAft>
                        <a:buNone/>
                      </a:pPr>
                      <a:r>
                        <a:rPr lang="en-GB" sz="1600">
                          <a:solidFill>
                            <a:schemeClr val="dk1"/>
                          </a:solidFill>
                        </a:rPr>
                        <a:t>40,000 tonnes of food redistributed</a:t>
                      </a:r>
                      <a:endParaRPr sz="1600">
                        <a:solidFill>
                          <a:schemeClr val="dk1"/>
                        </a:solidFill>
                      </a:endParaRPr>
                    </a:p>
                  </a:txBody>
                  <a:tcPr marT="91425" marB="91425" marR="91425" marL="91425">
                    <a:lnL cap="flat" cmpd="sng" w="38100">
                      <a:solidFill>
                        <a:srgbClr val="1C4587"/>
                      </a:solidFill>
                      <a:prstDash val="solid"/>
                      <a:round/>
                      <a:headEnd len="sm" w="sm" type="none"/>
                      <a:tailEnd len="sm" w="sm" type="none"/>
                    </a:lnL>
                    <a:lnR cap="flat" cmpd="sng" w="38100">
                      <a:solidFill>
                        <a:srgbClr val="1C4587"/>
                      </a:solidFill>
                      <a:prstDash val="solid"/>
                      <a:round/>
                      <a:headEnd len="sm" w="sm" type="none"/>
                      <a:tailEnd len="sm" w="sm" type="none"/>
                    </a:lnR>
                    <a:lnT cap="flat" cmpd="sng" w="38100">
                      <a:solidFill>
                        <a:srgbClr val="1C4587"/>
                      </a:solidFill>
                      <a:prstDash val="solid"/>
                      <a:round/>
                      <a:headEnd len="sm" w="sm" type="none"/>
                      <a:tailEnd len="sm" w="sm" type="none"/>
                    </a:lnT>
                    <a:lnB cap="flat" cmpd="sng" w="38100">
                      <a:solidFill>
                        <a:srgbClr val="1C4587"/>
                      </a:solidFill>
                      <a:prstDash val="solid"/>
                      <a:round/>
                      <a:headEnd len="sm" w="sm" type="none"/>
                      <a:tailEnd len="sm" w="sm" type="none"/>
                    </a:lnB>
                  </a:tcPr>
                </a:tc>
                <a:tc rowSpan="4">
                  <a:txBody>
                    <a:bodyPr>
                      <a:noAutofit/>
                    </a:bodyPr>
                    <a:lstStyle/>
                    <a:p>
                      <a:pPr indent="0" lvl="0" marL="0" rtl="0">
                        <a:spcBef>
                          <a:spcPts val="0"/>
                        </a:spcBef>
                        <a:spcAft>
                          <a:spcPts val="0"/>
                        </a:spcAft>
                        <a:buNone/>
                      </a:pPr>
                      <a:r>
                        <a:rPr lang="en-GB" sz="1600">
                          <a:solidFill>
                            <a:schemeClr val="dk1"/>
                          </a:solidFill>
                        </a:rPr>
                        <a:t>Strengthening overseas and local presence</a:t>
                      </a:r>
                      <a:endParaRPr sz="1600">
                        <a:solidFill>
                          <a:schemeClr val="dk1"/>
                        </a:solidFill>
                      </a:endParaRPr>
                    </a:p>
                    <a:p>
                      <a:pPr indent="0" lvl="0" marL="0" rtl="0">
                        <a:spcBef>
                          <a:spcPts val="0"/>
                        </a:spcBef>
                        <a:spcAft>
                          <a:spcPts val="0"/>
                        </a:spcAft>
                        <a:buNone/>
                      </a:pPr>
                      <a:r>
                        <a:t/>
                      </a:r>
                      <a:endParaRPr sz="1600">
                        <a:solidFill>
                          <a:schemeClr val="dk1"/>
                        </a:solidFill>
                      </a:endParaRPr>
                    </a:p>
                    <a:p>
                      <a:pPr indent="0" lvl="0" marL="0" rtl="0">
                        <a:spcBef>
                          <a:spcPts val="0"/>
                        </a:spcBef>
                        <a:spcAft>
                          <a:spcPts val="0"/>
                        </a:spcAft>
                        <a:buNone/>
                      </a:pPr>
                      <a:r>
                        <a:rPr lang="en-GB" sz="1600">
                          <a:solidFill>
                            <a:schemeClr val="dk1"/>
                          </a:solidFill>
                        </a:rPr>
                        <a:t>50,000 tonnes of food redistributed</a:t>
                      </a:r>
                      <a:endParaRPr sz="1600">
                        <a:solidFill>
                          <a:schemeClr val="dk1"/>
                        </a:solidFill>
                      </a:endParaRPr>
                    </a:p>
                  </a:txBody>
                  <a:tcPr marT="91425" marB="91425" marR="91425" marL="91425">
                    <a:lnL cap="flat" cmpd="sng" w="38100">
                      <a:solidFill>
                        <a:srgbClr val="1C4587"/>
                      </a:solidFill>
                      <a:prstDash val="solid"/>
                      <a:round/>
                      <a:headEnd len="sm" w="sm" type="none"/>
                      <a:tailEnd len="sm" w="sm" type="none"/>
                    </a:lnL>
                    <a:lnR cap="flat" cmpd="sng" w="38100">
                      <a:solidFill>
                        <a:srgbClr val="1C4587"/>
                      </a:solidFill>
                      <a:prstDash val="solid"/>
                      <a:round/>
                      <a:headEnd len="sm" w="sm" type="none"/>
                      <a:tailEnd len="sm" w="sm" type="none"/>
                    </a:lnR>
                    <a:lnT cap="flat" cmpd="sng" w="38100">
                      <a:solidFill>
                        <a:srgbClr val="1C4587"/>
                      </a:solidFill>
                      <a:prstDash val="solid"/>
                      <a:round/>
                      <a:headEnd len="sm" w="sm" type="none"/>
                      <a:tailEnd len="sm" w="sm" type="none"/>
                    </a:lnT>
                    <a:lnB cap="flat" cmpd="sng" w="38100">
                      <a:solidFill>
                        <a:srgbClr val="1C4587"/>
                      </a:solidFill>
                      <a:prstDash val="solid"/>
                      <a:round/>
                      <a:headEnd len="sm" w="sm" type="none"/>
                      <a:tailEnd len="sm" w="sm" type="none"/>
                    </a:lnB>
                  </a:tcPr>
                </a:tc>
              </a:tr>
              <a:tr h="261925">
                <a:tc vMerge="1"/>
                <a:tc vMerge="1"/>
                <a:tc vMerge="1"/>
                <a:tc vMerge="1"/>
                <a:tc vMerge="1"/>
              </a:tr>
              <a:tr h="261925">
                <a:tc vMerge="1"/>
                <a:tc vMerge="1"/>
                <a:tc vMerge="1"/>
                <a:tc vMerge="1"/>
                <a:tc vMerge="1"/>
              </a:tr>
              <a:tr h="3445250">
                <a:tc vMerge="1"/>
                <a:tc vMerge="1"/>
                <a:tc vMerge="1"/>
                <a:tc vMerge="1"/>
                <a:tc vMerge="1"/>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30" name="Shape 830"/>
        <p:cNvGrpSpPr/>
        <p:nvPr/>
      </p:nvGrpSpPr>
      <p:grpSpPr>
        <a:xfrm>
          <a:off x="0" y="0"/>
          <a:ext cx="0" cy="0"/>
          <a:chOff x="0" y="0"/>
          <a:chExt cx="0" cy="0"/>
        </a:xfrm>
      </p:grpSpPr>
      <p:grpSp>
        <p:nvGrpSpPr>
          <p:cNvPr id="831" name="Shape 831"/>
          <p:cNvGrpSpPr/>
          <p:nvPr/>
        </p:nvGrpSpPr>
        <p:grpSpPr>
          <a:xfrm>
            <a:off x="7152325" y="12425"/>
            <a:ext cx="3688351" cy="7020574"/>
            <a:chOff x="6923725" y="241025"/>
            <a:chExt cx="3688351" cy="7020574"/>
          </a:xfrm>
        </p:grpSpPr>
        <p:pic>
          <p:nvPicPr>
            <p:cNvPr id="832" name="Shape 832"/>
            <p:cNvPicPr preferRelativeResize="0"/>
            <p:nvPr/>
          </p:nvPicPr>
          <p:blipFill rotWithShape="1">
            <a:blip r:embed="rId3">
              <a:alphaModFix/>
            </a:blip>
            <a:srcRect b="0" l="23188" r="24276" t="0"/>
            <a:stretch/>
          </p:blipFill>
          <p:spPr>
            <a:xfrm>
              <a:off x="6923725" y="241025"/>
              <a:ext cx="3688351" cy="7020574"/>
            </a:xfrm>
            <a:prstGeom prst="rect">
              <a:avLst/>
            </a:prstGeom>
            <a:noFill/>
            <a:ln>
              <a:noFill/>
            </a:ln>
          </p:spPr>
        </p:pic>
        <p:pic>
          <p:nvPicPr>
            <p:cNvPr id="833" name="Shape 833"/>
            <p:cNvPicPr preferRelativeResize="0"/>
            <p:nvPr/>
          </p:nvPicPr>
          <p:blipFill>
            <a:blip r:embed="rId4">
              <a:alphaModFix/>
            </a:blip>
            <a:stretch>
              <a:fillRect/>
            </a:stretch>
          </p:blipFill>
          <p:spPr>
            <a:xfrm>
              <a:off x="7457671" y="1369896"/>
              <a:ext cx="2686900" cy="4782048"/>
            </a:xfrm>
            <a:prstGeom prst="rect">
              <a:avLst/>
            </a:prstGeom>
            <a:noFill/>
            <a:ln>
              <a:noFill/>
            </a:ln>
          </p:spPr>
        </p:pic>
      </p:grpSp>
      <p:sp>
        <p:nvSpPr>
          <p:cNvPr id="834" name="Shape 834"/>
          <p:cNvSpPr txBox="1"/>
          <p:nvPr>
            <p:ph type="title"/>
          </p:nvPr>
        </p:nvSpPr>
        <p:spPr>
          <a:xfrm>
            <a:off x="9144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GB">
                <a:solidFill>
                  <a:srgbClr val="1C4587"/>
                </a:solidFill>
              </a:rPr>
              <a:t>Our App</a:t>
            </a:r>
            <a:endParaRPr>
              <a:solidFill>
                <a:srgbClr val="1C4587"/>
              </a:solidFill>
            </a:endParaRPr>
          </a:p>
          <a:p>
            <a:pPr indent="0" lvl="0" marL="0" marR="0" rtl="0" algn="l">
              <a:lnSpc>
                <a:spcPct val="90000"/>
              </a:lnSpc>
              <a:spcBef>
                <a:spcPts val="0"/>
              </a:spcBef>
              <a:spcAft>
                <a:spcPts val="0"/>
              </a:spcAft>
              <a:buClr>
                <a:schemeClr val="dk1"/>
              </a:buClr>
              <a:buSzPts val="4400"/>
              <a:buFont typeface="Calibri"/>
              <a:buNone/>
            </a:pPr>
            <a:r>
              <a:rPr lang="en-GB" sz="2800">
                <a:solidFill>
                  <a:srgbClr val="1C4587"/>
                </a:solidFill>
              </a:rPr>
              <a:t>The Customer Journey</a:t>
            </a:r>
            <a:endParaRPr sz="2800">
              <a:solidFill>
                <a:srgbClr val="1C4587"/>
              </a:solidFill>
            </a:endParaRPr>
          </a:p>
        </p:txBody>
      </p:sp>
      <p:sp>
        <p:nvSpPr>
          <p:cNvPr id="835" name="Shape 835"/>
          <p:cNvSpPr txBox="1"/>
          <p:nvPr/>
        </p:nvSpPr>
        <p:spPr>
          <a:xfrm>
            <a:off x="914400" y="2174275"/>
            <a:ext cx="6233400" cy="1382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3000">
                <a:latin typeface="Calibri"/>
                <a:ea typeface="Calibri"/>
                <a:cs typeface="Calibri"/>
                <a:sym typeface="Calibri"/>
              </a:rPr>
              <a:t>Step 1:</a:t>
            </a:r>
            <a:endParaRPr sz="3000">
              <a:latin typeface="Calibri"/>
              <a:ea typeface="Calibri"/>
              <a:cs typeface="Calibri"/>
              <a:sym typeface="Calibri"/>
            </a:endParaRPr>
          </a:p>
          <a:p>
            <a:pPr indent="0" lvl="0" marL="0">
              <a:spcBef>
                <a:spcPts val="0"/>
              </a:spcBef>
              <a:spcAft>
                <a:spcPts val="0"/>
              </a:spcAft>
              <a:buNone/>
            </a:pPr>
            <a:r>
              <a:rPr lang="en-GB" sz="3000">
                <a:latin typeface="Calibri"/>
                <a:ea typeface="Calibri"/>
                <a:cs typeface="Calibri"/>
                <a:sym typeface="Calibri"/>
              </a:rPr>
              <a:t>Choose if you are a Customer / Partner</a:t>
            </a:r>
            <a:endParaRPr sz="3000">
              <a:latin typeface="Calibri"/>
              <a:ea typeface="Calibri"/>
              <a:cs typeface="Calibri"/>
              <a:sym typeface="Calibri"/>
            </a:endParaRPr>
          </a:p>
          <a:p>
            <a:pPr indent="0" lvl="0" marL="0">
              <a:spcBef>
                <a:spcPts val="0"/>
              </a:spcBef>
              <a:spcAft>
                <a:spcPts val="0"/>
              </a:spcAft>
              <a:buNone/>
            </a:pPr>
            <a:r>
              <a:t/>
            </a:r>
            <a:endParaRPr sz="3000">
              <a:latin typeface="Calibri"/>
              <a:ea typeface="Calibri"/>
              <a:cs typeface="Calibri"/>
              <a:sym typeface="Calibri"/>
            </a:endParaRPr>
          </a:p>
          <a:p>
            <a:pPr indent="0" lvl="0" marL="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Step 2:</a:t>
            </a:r>
            <a:endParaRPr sz="3000">
              <a:solidFill>
                <a:schemeClr val="dk1"/>
              </a:solidFill>
              <a:latin typeface="Calibri"/>
              <a:ea typeface="Calibri"/>
              <a:cs typeface="Calibri"/>
              <a:sym typeface="Calibri"/>
            </a:endParaRPr>
          </a:p>
          <a:p>
            <a:pPr indent="0" lvl="0" marL="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Customers get alerts when discounts are available in their proximity</a:t>
            </a:r>
            <a:endParaRPr sz="3000">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39" name="Shape 839"/>
        <p:cNvGrpSpPr/>
        <p:nvPr/>
      </p:nvGrpSpPr>
      <p:grpSpPr>
        <a:xfrm>
          <a:off x="0" y="0"/>
          <a:ext cx="0" cy="0"/>
          <a:chOff x="0" y="0"/>
          <a:chExt cx="0" cy="0"/>
        </a:xfrm>
      </p:grpSpPr>
      <p:pic>
        <p:nvPicPr>
          <p:cNvPr id="840" name="Shape 840"/>
          <p:cNvPicPr preferRelativeResize="0"/>
          <p:nvPr/>
        </p:nvPicPr>
        <p:blipFill rotWithShape="1">
          <a:blip r:embed="rId3">
            <a:alphaModFix/>
          </a:blip>
          <a:srcRect b="0" l="23188" r="24276" t="0"/>
          <a:stretch/>
        </p:blipFill>
        <p:spPr>
          <a:xfrm>
            <a:off x="7152325" y="12425"/>
            <a:ext cx="3688351" cy="7020574"/>
          </a:xfrm>
          <a:prstGeom prst="rect">
            <a:avLst/>
          </a:prstGeom>
          <a:noFill/>
          <a:ln>
            <a:noFill/>
          </a:ln>
        </p:spPr>
      </p:pic>
      <p:sp>
        <p:nvSpPr>
          <p:cNvPr id="841" name="Shape 841"/>
          <p:cNvSpPr txBox="1"/>
          <p:nvPr>
            <p:ph type="title"/>
          </p:nvPr>
        </p:nvSpPr>
        <p:spPr>
          <a:xfrm>
            <a:off x="9144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GB">
                <a:solidFill>
                  <a:srgbClr val="1C4587"/>
                </a:solidFill>
              </a:rPr>
              <a:t>Our App</a:t>
            </a:r>
            <a:endParaRPr>
              <a:solidFill>
                <a:srgbClr val="1C4587"/>
              </a:solidFill>
            </a:endParaRPr>
          </a:p>
          <a:p>
            <a:pPr indent="0" lvl="0" marL="0" marR="0" rtl="0" algn="l">
              <a:lnSpc>
                <a:spcPct val="90000"/>
              </a:lnSpc>
              <a:spcBef>
                <a:spcPts val="0"/>
              </a:spcBef>
              <a:spcAft>
                <a:spcPts val="0"/>
              </a:spcAft>
              <a:buClr>
                <a:schemeClr val="dk1"/>
              </a:buClr>
              <a:buSzPts val="4400"/>
              <a:buFont typeface="Calibri"/>
              <a:buNone/>
            </a:pPr>
            <a:r>
              <a:rPr lang="en-GB" sz="2800">
                <a:solidFill>
                  <a:srgbClr val="1C4587"/>
                </a:solidFill>
              </a:rPr>
              <a:t>The Customer Journey</a:t>
            </a:r>
            <a:endParaRPr sz="2800">
              <a:solidFill>
                <a:srgbClr val="1C4587"/>
              </a:solidFill>
            </a:endParaRPr>
          </a:p>
        </p:txBody>
      </p:sp>
      <p:sp>
        <p:nvSpPr>
          <p:cNvPr id="842" name="Shape 842"/>
          <p:cNvSpPr txBox="1"/>
          <p:nvPr/>
        </p:nvSpPr>
        <p:spPr>
          <a:xfrm>
            <a:off x="914400" y="2174275"/>
            <a:ext cx="6233400" cy="3869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Step 3:</a:t>
            </a:r>
            <a:endParaRPr sz="3000">
              <a:solidFill>
                <a:schemeClr val="dk1"/>
              </a:solidFill>
              <a:latin typeface="Calibri"/>
              <a:ea typeface="Calibri"/>
              <a:cs typeface="Calibri"/>
              <a:sym typeface="Calibri"/>
            </a:endParaRPr>
          </a:p>
          <a:p>
            <a:pPr indent="0" lvl="0" marL="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Catalogue that shows a complete list of perishable food available at the end of the day</a:t>
            </a:r>
            <a:endParaRPr sz="3000">
              <a:solidFill>
                <a:schemeClr val="dk1"/>
              </a:solidFill>
              <a:latin typeface="Calibri"/>
              <a:ea typeface="Calibri"/>
              <a:cs typeface="Calibri"/>
              <a:sym typeface="Calibri"/>
            </a:endParaRPr>
          </a:p>
          <a:p>
            <a:pPr indent="0" lvl="0" marL="0">
              <a:spcBef>
                <a:spcPts val="0"/>
              </a:spcBef>
              <a:spcAft>
                <a:spcPts val="0"/>
              </a:spcAft>
              <a:buClr>
                <a:schemeClr val="dk1"/>
              </a:buClr>
              <a:buSzPts val="1100"/>
              <a:buFont typeface="Arial"/>
              <a:buNone/>
            </a:pPr>
            <a:r>
              <a:t/>
            </a:r>
            <a:endParaRPr sz="3000">
              <a:solidFill>
                <a:schemeClr val="dk1"/>
              </a:solidFill>
              <a:latin typeface="Calibri"/>
              <a:ea typeface="Calibri"/>
              <a:cs typeface="Calibri"/>
              <a:sym typeface="Calibri"/>
            </a:endParaRPr>
          </a:p>
          <a:p>
            <a:pPr indent="0" lvl="0" marL="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Step 4:</a:t>
            </a:r>
            <a:endParaRPr sz="3000">
              <a:solidFill>
                <a:schemeClr val="dk1"/>
              </a:solidFill>
              <a:latin typeface="Calibri"/>
              <a:ea typeface="Calibri"/>
              <a:cs typeface="Calibri"/>
              <a:sym typeface="Calibri"/>
            </a:endParaRPr>
          </a:p>
          <a:p>
            <a:pPr indent="0" lvl="0" marL="0">
              <a:spcBef>
                <a:spcPts val="0"/>
              </a:spcBef>
              <a:spcAft>
                <a:spcPts val="0"/>
              </a:spcAft>
              <a:buClr>
                <a:schemeClr val="dk1"/>
              </a:buClr>
              <a:buSzPts val="1100"/>
              <a:buFont typeface="Arial"/>
              <a:buNone/>
            </a:pPr>
            <a:r>
              <a:rPr lang="en-GB" sz="3000">
                <a:solidFill>
                  <a:schemeClr val="dk1"/>
                </a:solidFill>
                <a:latin typeface="Calibri"/>
                <a:ea typeface="Calibri"/>
                <a:cs typeface="Calibri"/>
                <a:sym typeface="Calibri"/>
              </a:rPr>
              <a:t>Reserve &amp; Pay for your order on the app, and collect in store!</a:t>
            </a:r>
            <a:endParaRPr sz="3000">
              <a:solidFill>
                <a:schemeClr val="dk1"/>
              </a:solidFill>
              <a:latin typeface="Calibri"/>
              <a:ea typeface="Calibri"/>
              <a:cs typeface="Calibri"/>
              <a:sym typeface="Calibri"/>
            </a:endParaRPr>
          </a:p>
          <a:p>
            <a:pPr indent="0" lvl="0" marL="0" rtl="0">
              <a:spcBef>
                <a:spcPts val="0"/>
              </a:spcBef>
              <a:spcAft>
                <a:spcPts val="0"/>
              </a:spcAft>
              <a:buNone/>
            </a:pPr>
            <a:r>
              <a:t/>
            </a:r>
            <a:endParaRPr sz="3000">
              <a:latin typeface="Calibri"/>
              <a:ea typeface="Calibri"/>
              <a:cs typeface="Calibri"/>
              <a:sym typeface="Calibri"/>
            </a:endParaRPr>
          </a:p>
        </p:txBody>
      </p:sp>
      <p:pic>
        <p:nvPicPr>
          <p:cNvPr id="843" name="Shape 843"/>
          <p:cNvPicPr preferRelativeResize="0"/>
          <p:nvPr/>
        </p:nvPicPr>
        <p:blipFill>
          <a:blip r:embed="rId4">
            <a:alphaModFix/>
          </a:blip>
          <a:stretch>
            <a:fillRect/>
          </a:stretch>
        </p:blipFill>
        <p:spPr>
          <a:xfrm>
            <a:off x="7678119" y="1126858"/>
            <a:ext cx="2716900" cy="4835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47" name="Shape 847"/>
        <p:cNvGrpSpPr/>
        <p:nvPr/>
      </p:nvGrpSpPr>
      <p:grpSpPr>
        <a:xfrm>
          <a:off x="0" y="0"/>
          <a:ext cx="0" cy="0"/>
          <a:chOff x="0" y="0"/>
          <a:chExt cx="0" cy="0"/>
        </a:xfrm>
      </p:grpSpPr>
      <p:sp>
        <p:nvSpPr>
          <p:cNvPr id="848" name="Shape 84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chemeClr val="dk1"/>
              </a:buClr>
              <a:buSzPts val="4400"/>
              <a:buFont typeface="Calibri"/>
              <a:buNone/>
            </a:pPr>
            <a:r>
              <a:rPr lang="en-GB">
                <a:solidFill>
                  <a:srgbClr val="1C4587"/>
                </a:solidFill>
              </a:rPr>
              <a:t>Proposed Roadmap</a:t>
            </a:r>
            <a:endParaRPr>
              <a:solidFill>
                <a:srgbClr val="1C4587"/>
              </a:solidFill>
            </a:endParaRPr>
          </a:p>
          <a:p>
            <a:pPr indent="0" lvl="0" marL="0">
              <a:spcBef>
                <a:spcPts val="0"/>
              </a:spcBef>
              <a:spcAft>
                <a:spcPts val="0"/>
              </a:spcAft>
              <a:buNone/>
            </a:pPr>
            <a:r>
              <a:rPr lang="en-GB" sz="2800">
                <a:solidFill>
                  <a:srgbClr val="1C4587"/>
                </a:solidFill>
              </a:rPr>
              <a:t>Go-to-market Strategy</a:t>
            </a:r>
            <a:endParaRPr/>
          </a:p>
        </p:txBody>
      </p:sp>
      <p:cxnSp>
        <p:nvCxnSpPr>
          <p:cNvPr id="849" name="Shape 849"/>
          <p:cNvCxnSpPr/>
          <p:nvPr/>
        </p:nvCxnSpPr>
        <p:spPr>
          <a:xfrm>
            <a:off x="353150" y="5115493"/>
            <a:ext cx="11310600" cy="0"/>
          </a:xfrm>
          <a:prstGeom prst="straightConnector1">
            <a:avLst/>
          </a:prstGeom>
          <a:noFill/>
          <a:ln cap="flat" cmpd="sng" w="28575">
            <a:solidFill>
              <a:srgbClr val="4A86E8"/>
            </a:solidFill>
            <a:prstDash val="solid"/>
            <a:round/>
            <a:headEnd len="sm" w="sm" type="none"/>
            <a:tailEnd len="lg" w="lg" type="triangle"/>
          </a:ln>
        </p:spPr>
      </p:cxnSp>
      <p:cxnSp>
        <p:nvCxnSpPr>
          <p:cNvPr id="850" name="Shape 850"/>
          <p:cNvCxnSpPr/>
          <p:nvPr/>
        </p:nvCxnSpPr>
        <p:spPr>
          <a:xfrm>
            <a:off x="4956467" y="4503450"/>
            <a:ext cx="0" cy="1235400"/>
          </a:xfrm>
          <a:prstGeom prst="straightConnector1">
            <a:avLst/>
          </a:prstGeom>
          <a:noFill/>
          <a:ln cap="flat" cmpd="sng" w="28575">
            <a:solidFill>
              <a:srgbClr val="4A86E8"/>
            </a:solidFill>
            <a:prstDash val="solid"/>
            <a:round/>
            <a:headEnd len="sm" w="sm" type="none"/>
            <a:tailEnd len="sm" w="sm" type="none"/>
          </a:ln>
        </p:spPr>
      </p:cxnSp>
      <p:cxnSp>
        <p:nvCxnSpPr>
          <p:cNvPr id="851" name="Shape 851"/>
          <p:cNvCxnSpPr/>
          <p:nvPr/>
        </p:nvCxnSpPr>
        <p:spPr>
          <a:xfrm>
            <a:off x="7258125" y="4503450"/>
            <a:ext cx="0" cy="1235400"/>
          </a:xfrm>
          <a:prstGeom prst="straightConnector1">
            <a:avLst/>
          </a:prstGeom>
          <a:noFill/>
          <a:ln cap="flat" cmpd="sng" w="28575">
            <a:solidFill>
              <a:srgbClr val="4A86E8"/>
            </a:solidFill>
            <a:prstDash val="solid"/>
            <a:round/>
            <a:headEnd len="sm" w="sm" type="none"/>
            <a:tailEnd len="sm" w="sm" type="none"/>
          </a:ln>
        </p:spPr>
      </p:cxnSp>
      <p:cxnSp>
        <p:nvCxnSpPr>
          <p:cNvPr id="852" name="Shape 852"/>
          <p:cNvCxnSpPr/>
          <p:nvPr/>
        </p:nvCxnSpPr>
        <p:spPr>
          <a:xfrm>
            <a:off x="9559783" y="4503450"/>
            <a:ext cx="0" cy="1235400"/>
          </a:xfrm>
          <a:prstGeom prst="straightConnector1">
            <a:avLst/>
          </a:prstGeom>
          <a:noFill/>
          <a:ln cap="flat" cmpd="sng" w="28575">
            <a:solidFill>
              <a:srgbClr val="4A86E8"/>
            </a:solidFill>
            <a:prstDash val="solid"/>
            <a:round/>
            <a:headEnd len="sm" w="sm" type="none"/>
            <a:tailEnd len="sm" w="sm" type="none"/>
          </a:ln>
        </p:spPr>
      </p:cxnSp>
      <p:sp>
        <p:nvSpPr>
          <p:cNvPr id="853" name="Shape 853"/>
          <p:cNvSpPr txBox="1"/>
          <p:nvPr/>
        </p:nvSpPr>
        <p:spPr>
          <a:xfrm>
            <a:off x="353150" y="2674050"/>
            <a:ext cx="2301600" cy="2038800"/>
          </a:xfrm>
          <a:prstGeom prst="rect">
            <a:avLst/>
          </a:prstGeom>
          <a:noFill/>
          <a:ln>
            <a:noFill/>
          </a:ln>
        </p:spPr>
        <p:txBody>
          <a:bodyPr anchorCtr="0" anchor="t" bIns="91425" lIns="0" spcFirstLastPara="1" rIns="0" wrap="square" tIns="91425">
            <a:noAutofit/>
          </a:bodyPr>
          <a:lstStyle/>
          <a:p>
            <a:pPr indent="0" lvl="0" marL="0" marR="0" rtl="0" algn="l">
              <a:lnSpc>
                <a:spcPct val="100000"/>
              </a:lnSpc>
              <a:spcBef>
                <a:spcPts val="600"/>
              </a:spcBef>
              <a:spcAft>
                <a:spcPts val="0"/>
              </a:spcAft>
              <a:buNone/>
            </a:pPr>
            <a:r>
              <a:rPr lang="en-GB" sz="2000">
                <a:solidFill>
                  <a:srgbClr val="222222"/>
                </a:solidFill>
                <a:highlight>
                  <a:srgbClr val="FFFFFF"/>
                </a:highlight>
                <a:latin typeface="Calibri"/>
                <a:ea typeface="Calibri"/>
                <a:cs typeface="Calibri"/>
                <a:sym typeface="Calibri"/>
              </a:rPr>
              <a:t>✓ </a:t>
            </a:r>
            <a:r>
              <a:rPr lang="en-GB" sz="2000">
                <a:latin typeface="Calibri"/>
                <a:ea typeface="Calibri"/>
                <a:cs typeface="Calibri"/>
                <a:sym typeface="Calibri"/>
              </a:rPr>
              <a:t>Build MVP</a:t>
            </a:r>
            <a:endParaRPr sz="2000">
              <a:latin typeface="Calibri"/>
              <a:ea typeface="Calibri"/>
              <a:cs typeface="Calibri"/>
              <a:sym typeface="Calibri"/>
            </a:endParaRPr>
          </a:p>
          <a:p>
            <a:pPr indent="0" lvl="0" marL="0" rtl="0">
              <a:spcBef>
                <a:spcPts val="0"/>
              </a:spcBef>
              <a:spcAft>
                <a:spcPts val="0"/>
              </a:spcAft>
              <a:buNone/>
            </a:pPr>
            <a:r>
              <a:rPr lang="en-GB" sz="2000">
                <a:solidFill>
                  <a:srgbClr val="222222"/>
                </a:solidFill>
                <a:highlight>
                  <a:srgbClr val="FFFFFF"/>
                </a:highlight>
                <a:latin typeface="Calibri"/>
                <a:ea typeface="Calibri"/>
                <a:cs typeface="Calibri"/>
                <a:sym typeface="Calibri"/>
              </a:rPr>
              <a:t>✓ </a:t>
            </a:r>
            <a:r>
              <a:rPr lang="en-GB" sz="2000">
                <a:solidFill>
                  <a:schemeClr val="dk1"/>
                </a:solidFill>
                <a:latin typeface="Calibri"/>
                <a:ea typeface="Calibri"/>
                <a:cs typeface="Calibri"/>
                <a:sym typeface="Calibri"/>
              </a:rPr>
              <a:t>Onboard users, supermarkets &amp; distribution agents</a:t>
            </a:r>
            <a:endParaRPr sz="2000">
              <a:solidFill>
                <a:schemeClr val="dk1"/>
              </a:solidFill>
              <a:latin typeface="Calibri"/>
              <a:ea typeface="Calibri"/>
              <a:cs typeface="Calibri"/>
              <a:sym typeface="Calibri"/>
            </a:endParaRPr>
          </a:p>
          <a:p>
            <a:pPr indent="0" lvl="0" marL="0" rtl="0">
              <a:spcBef>
                <a:spcPts val="0"/>
              </a:spcBef>
              <a:spcAft>
                <a:spcPts val="0"/>
              </a:spcAft>
              <a:buClr>
                <a:schemeClr val="dk1"/>
              </a:buClr>
              <a:buSzPts val="1100"/>
              <a:buFont typeface="Arial"/>
              <a:buNone/>
            </a:pPr>
            <a:r>
              <a:rPr lang="en-GB" sz="2000">
                <a:solidFill>
                  <a:srgbClr val="222222"/>
                </a:solidFill>
                <a:highlight>
                  <a:srgbClr val="FFFFFF"/>
                </a:highlight>
                <a:latin typeface="Calibri"/>
                <a:ea typeface="Calibri"/>
                <a:cs typeface="Calibri"/>
                <a:sym typeface="Calibri"/>
              </a:rPr>
              <a:t>✓ Garner support from NEA</a:t>
            </a:r>
            <a:endParaRPr sz="2000">
              <a:solidFill>
                <a:schemeClr val="dk1"/>
              </a:solidFill>
              <a:latin typeface="Calibri"/>
              <a:ea typeface="Calibri"/>
              <a:cs typeface="Calibri"/>
              <a:sym typeface="Calibri"/>
            </a:endParaRPr>
          </a:p>
        </p:txBody>
      </p:sp>
      <p:cxnSp>
        <p:nvCxnSpPr>
          <p:cNvPr id="854" name="Shape 854"/>
          <p:cNvCxnSpPr/>
          <p:nvPr/>
        </p:nvCxnSpPr>
        <p:spPr>
          <a:xfrm>
            <a:off x="2654808" y="4503450"/>
            <a:ext cx="0" cy="1235400"/>
          </a:xfrm>
          <a:prstGeom prst="straightConnector1">
            <a:avLst/>
          </a:prstGeom>
          <a:noFill/>
          <a:ln cap="flat" cmpd="sng" w="28575">
            <a:solidFill>
              <a:srgbClr val="4A86E8"/>
            </a:solidFill>
            <a:prstDash val="solid"/>
            <a:round/>
            <a:headEnd len="sm" w="sm" type="none"/>
            <a:tailEnd len="sm" w="sm" type="none"/>
          </a:ln>
        </p:spPr>
      </p:cxnSp>
      <p:sp>
        <p:nvSpPr>
          <p:cNvPr id="855" name="Shape 855"/>
          <p:cNvSpPr txBox="1"/>
          <p:nvPr/>
        </p:nvSpPr>
        <p:spPr>
          <a:xfrm>
            <a:off x="705694" y="5213353"/>
            <a:ext cx="1460700" cy="45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Lato"/>
              <a:buNone/>
            </a:pPr>
            <a:r>
              <a:rPr lang="en-GB" sz="2200">
                <a:latin typeface="Calibri"/>
                <a:ea typeface="Calibri"/>
                <a:cs typeface="Calibri"/>
                <a:sym typeface="Calibri"/>
              </a:rPr>
              <a:t>2018</a:t>
            </a:r>
            <a:endParaRPr sz="2200">
              <a:latin typeface="Calibri"/>
              <a:ea typeface="Calibri"/>
              <a:cs typeface="Calibri"/>
              <a:sym typeface="Calibri"/>
            </a:endParaRPr>
          </a:p>
        </p:txBody>
      </p:sp>
      <p:sp>
        <p:nvSpPr>
          <p:cNvPr id="856" name="Shape 856"/>
          <p:cNvSpPr txBox="1"/>
          <p:nvPr/>
        </p:nvSpPr>
        <p:spPr>
          <a:xfrm>
            <a:off x="3075281" y="5213353"/>
            <a:ext cx="1460700" cy="45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Lato"/>
              <a:buNone/>
            </a:pPr>
            <a:r>
              <a:rPr lang="en-GB" sz="2200">
                <a:latin typeface="Calibri"/>
                <a:ea typeface="Calibri"/>
                <a:cs typeface="Calibri"/>
                <a:sym typeface="Calibri"/>
              </a:rPr>
              <a:t>2019</a:t>
            </a:r>
            <a:endParaRPr sz="2200">
              <a:latin typeface="Calibri"/>
              <a:ea typeface="Calibri"/>
              <a:cs typeface="Calibri"/>
              <a:sym typeface="Calibri"/>
            </a:endParaRPr>
          </a:p>
        </p:txBody>
      </p:sp>
      <p:sp>
        <p:nvSpPr>
          <p:cNvPr id="857" name="Shape 857"/>
          <p:cNvSpPr txBox="1"/>
          <p:nvPr/>
        </p:nvSpPr>
        <p:spPr>
          <a:xfrm>
            <a:off x="5444856" y="5213353"/>
            <a:ext cx="1460700" cy="45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Lato"/>
              <a:buNone/>
            </a:pPr>
            <a:r>
              <a:rPr lang="en-GB" sz="2200">
                <a:latin typeface="Calibri"/>
                <a:ea typeface="Calibri"/>
                <a:cs typeface="Calibri"/>
                <a:sym typeface="Calibri"/>
              </a:rPr>
              <a:t>2020</a:t>
            </a:r>
            <a:endParaRPr sz="2200">
              <a:latin typeface="Calibri"/>
              <a:ea typeface="Calibri"/>
              <a:cs typeface="Calibri"/>
              <a:sym typeface="Calibri"/>
            </a:endParaRPr>
          </a:p>
        </p:txBody>
      </p:sp>
      <p:sp>
        <p:nvSpPr>
          <p:cNvPr id="858" name="Shape 858"/>
          <p:cNvSpPr txBox="1"/>
          <p:nvPr/>
        </p:nvSpPr>
        <p:spPr>
          <a:xfrm>
            <a:off x="7678606" y="5213353"/>
            <a:ext cx="1460700" cy="45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Lato"/>
              <a:buNone/>
            </a:pPr>
            <a:r>
              <a:rPr lang="en-GB" sz="2200">
                <a:latin typeface="Calibri"/>
                <a:ea typeface="Calibri"/>
                <a:cs typeface="Calibri"/>
                <a:sym typeface="Calibri"/>
              </a:rPr>
              <a:t>2021</a:t>
            </a:r>
            <a:endParaRPr sz="2200">
              <a:latin typeface="Calibri"/>
              <a:ea typeface="Calibri"/>
              <a:cs typeface="Calibri"/>
              <a:sym typeface="Calibri"/>
            </a:endParaRPr>
          </a:p>
        </p:txBody>
      </p:sp>
      <p:sp>
        <p:nvSpPr>
          <p:cNvPr id="859" name="Shape 859"/>
          <p:cNvSpPr txBox="1"/>
          <p:nvPr/>
        </p:nvSpPr>
        <p:spPr>
          <a:xfrm>
            <a:off x="9893106" y="5213353"/>
            <a:ext cx="1460700" cy="45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Lato"/>
              <a:buNone/>
            </a:pPr>
            <a:r>
              <a:rPr lang="en-GB" sz="2200">
                <a:latin typeface="Calibri"/>
                <a:ea typeface="Calibri"/>
                <a:cs typeface="Calibri"/>
                <a:sym typeface="Calibri"/>
              </a:rPr>
              <a:t>2022</a:t>
            </a:r>
            <a:endParaRPr sz="2200">
              <a:latin typeface="Calibri"/>
              <a:ea typeface="Calibri"/>
              <a:cs typeface="Calibri"/>
              <a:sym typeface="Calibri"/>
            </a:endParaRPr>
          </a:p>
        </p:txBody>
      </p:sp>
      <p:sp>
        <p:nvSpPr>
          <p:cNvPr id="860" name="Shape 860"/>
          <p:cNvSpPr txBox="1"/>
          <p:nvPr/>
        </p:nvSpPr>
        <p:spPr>
          <a:xfrm>
            <a:off x="2827613" y="2597450"/>
            <a:ext cx="2186400" cy="2286000"/>
          </a:xfrm>
          <a:prstGeom prst="rect">
            <a:avLst/>
          </a:prstGeom>
          <a:noFill/>
          <a:ln>
            <a:noFill/>
          </a:ln>
        </p:spPr>
        <p:txBody>
          <a:bodyPr anchorCtr="0" anchor="t" bIns="91425" lIns="0" spcFirstLastPara="1" rIns="0" wrap="square" tIns="91425">
            <a:noAutofit/>
          </a:bodyPr>
          <a:lstStyle/>
          <a:p>
            <a:pPr indent="0" lvl="0" marL="0" marR="0" rtl="0" algn="l">
              <a:lnSpc>
                <a:spcPct val="100000"/>
              </a:lnSpc>
              <a:spcBef>
                <a:spcPts val="600"/>
              </a:spcBef>
              <a:spcAft>
                <a:spcPts val="0"/>
              </a:spcAft>
              <a:buNone/>
            </a:pPr>
            <a:r>
              <a:rPr lang="en-GB" sz="2000">
                <a:solidFill>
                  <a:srgbClr val="222222"/>
                </a:solidFill>
                <a:highlight>
                  <a:srgbClr val="FFFFFF"/>
                </a:highlight>
                <a:latin typeface="Calibri"/>
                <a:ea typeface="Calibri"/>
                <a:cs typeface="Calibri"/>
                <a:sym typeface="Calibri"/>
              </a:rPr>
              <a:t>✓ </a:t>
            </a:r>
            <a:r>
              <a:rPr lang="en-GB" sz="2000">
                <a:latin typeface="Calibri"/>
                <a:ea typeface="Calibri"/>
                <a:cs typeface="Calibri"/>
                <a:sym typeface="Calibri"/>
              </a:rPr>
              <a:t>Continued customer acquisition</a:t>
            </a:r>
            <a:endParaRPr sz="2000">
              <a:latin typeface="Calibri"/>
              <a:ea typeface="Calibri"/>
              <a:cs typeface="Calibri"/>
              <a:sym typeface="Calibri"/>
            </a:endParaRPr>
          </a:p>
          <a:p>
            <a:pPr indent="0" lvl="0" marL="0" rtl="0">
              <a:spcBef>
                <a:spcPts val="0"/>
              </a:spcBef>
              <a:spcAft>
                <a:spcPts val="0"/>
              </a:spcAft>
              <a:buNone/>
            </a:pPr>
            <a:r>
              <a:rPr lang="en-GB" sz="2000">
                <a:solidFill>
                  <a:srgbClr val="222222"/>
                </a:solidFill>
                <a:highlight>
                  <a:srgbClr val="FFFFFF"/>
                </a:highlight>
                <a:latin typeface="Calibri"/>
                <a:ea typeface="Calibri"/>
                <a:cs typeface="Calibri"/>
                <a:sym typeface="Calibri"/>
              </a:rPr>
              <a:t>✓ </a:t>
            </a:r>
            <a:r>
              <a:rPr lang="en-GB" sz="2000">
                <a:solidFill>
                  <a:schemeClr val="dk1"/>
                </a:solidFill>
                <a:latin typeface="Calibri"/>
                <a:ea typeface="Calibri"/>
                <a:cs typeface="Calibri"/>
                <a:sym typeface="Calibri"/>
              </a:rPr>
              <a:t>Onboard other food vendors such as bakeries &amp; restaurants</a:t>
            </a:r>
            <a:endParaRPr sz="2000">
              <a:latin typeface="Calibri"/>
              <a:ea typeface="Calibri"/>
              <a:cs typeface="Calibri"/>
              <a:sym typeface="Calibri"/>
            </a:endParaRPr>
          </a:p>
        </p:txBody>
      </p:sp>
      <p:sp>
        <p:nvSpPr>
          <p:cNvPr id="861" name="Shape 861"/>
          <p:cNvSpPr txBox="1"/>
          <p:nvPr/>
        </p:nvSpPr>
        <p:spPr>
          <a:xfrm>
            <a:off x="5176675" y="2674050"/>
            <a:ext cx="1995000" cy="1792500"/>
          </a:xfrm>
          <a:prstGeom prst="rect">
            <a:avLst/>
          </a:prstGeom>
          <a:noFill/>
          <a:ln>
            <a:noFill/>
          </a:ln>
        </p:spPr>
        <p:txBody>
          <a:bodyPr anchorCtr="0" anchor="t" bIns="91425" lIns="0" spcFirstLastPara="1" rIns="0" wrap="square" tIns="91425">
            <a:noAutofit/>
          </a:bodyPr>
          <a:lstStyle/>
          <a:p>
            <a:pPr indent="0" lvl="0" marL="0">
              <a:spcBef>
                <a:spcPts val="0"/>
              </a:spcBef>
              <a:spcAft>
                <a:spcPts val="0"/>
              </a:spcAft>
              <a:buNone/>
            </a:pPr>
            <a:r>
              <a:rPr lang="en-GB" sz="2000">
                <a:solidFill>
                  <a:srgbClr val="222222"/>
                </a:solidFill>
                <a:highlight>
                  <a:srgbClr val="FFFFFF"/>
                </a:highlight>
                <a:latin typeface="Calibri"/>
                <a:ea typeface="Calibri"/>
                <a:cs typeface="Calibri"/>
                <a:sym typeface="Calibri"/>
              </a:rPr>
              <a:t>✓ </a:t>
            </a:r>
            <a:r>
              <a:rPr lang="en-GB" sz="2000">
                <a:solidFill>
                  <a:schemeClr val="dk1"/>
                </a:solidFill>
                <a:latin typeface="Calibri"/>
                <a:ea typeface="Calibri"/>
                <a:cs typeface="Calibri"/>
                <a:sym typeface="Calibri"/>
              </a:rPr>
              <a:t>Strengthen local presence</a:t>
            </a:r>
            <a:endParaRPr sz="2000">
              <a:solidFill>
                <a:schemeClr val="dk1"/>
              </a:solidFill>
              <a:latin typeface="Calibri"/>
              <a:ea typeface="Calibri"/>
              <a:cs typeface="Calibri"/>
              <a:sym typeface="Calibri"/>
            </a:endParaRPr>
          </a:p>
          <a:p>
            <a:pPr indent="0" lvl="0" marL="0" rtl="0">
              <a:spcBef>
                <a:spcPts val="0"/>
              </a:spcBef>
              <a:spcAft>
                <a:spcPts val="0"/>
              </a:spcAft>
              <a:buClr>
                <a:schemeClr val="dk1"/>
              </a:buClr>
              <a:buSzPts val="1100"/>
              <a:buFont typeface="Arial"/>
              <a:buNone/>
            </a:pPr>
            <a:r>
              <a:rPr lang="en-GB" sz="2000">
                <a:solidFill>
                  <a:srgbClr val="222222"/>
                </a:solidFill>
                <a:highlight>
                  <a:srgbClr val="FFFFFF"/>
                </a:highlight>
                <a:latin typeface="Calibri"/>
                <a:ea typeface="Calibri"/>
                <a:cs typeface="Calibri"/>
                <a:sym typeface="Calibri"/>
              </a:rPr>
              <a:t>✓Expansion into neighbouring markets</a:t>
            </a:r>
            <a:endParaRPr sz="2000">
              <a:solidFill>
                <a:schemeClr val="dk1"/>
              </a:solidFill>
              <a:latin typeface="Calibri"/>
              <a:ea typeface="Calibri"/>
              <a:cs typeface="Calibri"/>
              <a:sym typeface="Calibri"/>
            </a:endParaRPr>
          </a:p>
        </p:txBody>
      </p:sp>
      <p:sp>
        <p:nvSpPr>
          <p:cNvPr id="862" name="Shape 862"/>
          <p:cNvSpPr txBox="1"/>
          <p:nvPr/>
        </p:nvSpPr>
        <p:spPr>
          <a:xfrm>
            <a:off x="7398500" y="2674050"/>
            <a:ext cx="1995000" cy="1792500"/>
          </a:xfrm>
          <a:prstGeom prst="rect">
            <a:avLst/>
          </a:prstGeom>
          <a:noFill/>
          <a:ln>
            <a:noFill/>
          </a:ln>
        </p:spPr>
        <p:txBody>
          <a:bodyPr anchorCtr="0" anchor="t" bIns="91425" lIns="0" spcFirstLastPara="1" rIns="0" wrap="square" tIns="91425">
            <a:noAutofit/>
          </a:bodyPr>
          <a:lstStyle/>
          <a:p>
            <a:pPr indent="0" lvl="0" marL="0" rtl="0">
              <a:spcBef>
                <a:spcPts val="0"/>
              </a:spcBef>
              <a:spcAft>
                <a:spcPts val="0"/>
              </a:spcAft>
              <a:buNone/>
            </a:pPr>
            <a:r>
              <a:rPr lang="en-GB" sz="2000">
                <a:solidFill>
                  <a:srgbClr val="222222"/>
                </a:solidFill>
                <a:highlight>
                  <a:srgbClr val="FFFFFF"/>
                </a:highlight>
                <a:latin typeface="Calibri"/>
                <a:ea typeface="Calibri"/>
                <a:cs typeface="Calibri"/>
                <a:sym typeface="Calibri"/>
              </a:rPr>
              <a:t>✓ </a:t>
            </a:r>
            <a:r>
              <a:rPr lang="en-GB" sz="2000">
                <a:solidFill>
                  <a:schemeClr val="dk1"/>
                </a:solidFill>
                <a:latin typeface="Calibri"/>
                <a:ea typeface="Calibri"/>
                <a:cs typeface="Calibri"/>
                <a:sym typeface="Calibri"/>
              </a:rPr>
              <a:t>Intensive user onboarding in neighbouring markets</a:t>
            </a:r>
            <a:endParaRPr sz="2000">
              <a:solidFill>
                <a:schemeClr val="dk1"/>
              </a:solidFill>
              <a:latin typeface="Calibri"/>
              <a:ea typeface="Calibri"/>
              <a:cs typeface="Calibri"/>
              <a:sym typeface="Calibri"/>
            </a:endParaRPr>
          </a:p>
        </p:txBody>
      </p:sp>
      <p:sp>
        <p:nvSpPr>
          <p:cNvPr id="863" name="Shape 863"/>
          <p:cNvSpPr txBox="1"/>
          <p:nvPr/>
        </p:nvSpPr>
        <p:spPr>
          <a:xfrm>
            <a:off x="9693600" y="2674050"/>
            <a:ext cx="1995000" cy="1792500"/>
          </a:xfrm>
          <a:prstGeom prst="rect">
            <a:avLst/>
          </a:prstGeom>
          <a:noFill/>
          <a:ln>
            <a:noFill/>
          </a:ln>
        </p:spPr>
        <p:txBody>
          <a:bodyPr anchorCtr="0" anchor="t" bIns="91425" lIns="0" spcFirstLastPara="1" rIns="0" wrap="square" tIns="91425">
            <a:noAutofit/>
          </a:bodyPr>
          <a:lstStyle/>
          <a:p>
            <a:pPr indent="0" lvl="0" marL="0" rtl="0">
              <a:spcBef>
                <a:spcPts val="0"/>
              </a:spcBef>
              <a:spcAft>
                <a:spcPts val="0"/>
              </a:spcAft>
              <a:buNone/>
            </a:pPr>
            <a:r>
              <a:rPr lang="en-GB" sz="2000">
                <a:solidFill>
                  <a:srgbClr val="222222"/>
                </a:solidFill>
                <a:highlight>
                  <a:srgbClr val="FFFFFF"/>
                </a:highlight>
                <a:latin typeface="Calibri"/>
                <a:ea typeface="Calibri"/>
                <a:cs typeface="Calibri"/>
                <a:sym typeface="Calibri"/>
              </a:rPr>
              <a:t>✓ </a:t>
            </a:r>
            <a:r>
              <a:rPr lang="en-GB" sz="2000">
                <a:solidFill>
                  <a:schemeClr val="dk1"/>
                </a:solidFill>
                <a:latin typeface="Calibri"/>
                <a:ea typeface="Calibri"/>
                <a:cs typeface="Calibri"/>
                <a:sym typeface="Calibri"/>
              </a:rPr>
              <a:t>Strengthen local and overseas presence</a:t>
            </a:r>
            <a:endParaRPr sz="2000">
              <a:solidFill>
                <a:schemeClr val="dk1"/>
              </a:solidFill>
              <a:latin typeface="Calibri"/>
              <a:ea typeface="Calibri"/>
              <a:cs typeface="Calibri"/>
              <a:sym typeface="Calibri"/>
            </a:endParaRPr>
          </a:p>
        </p:txBody>
      </p:sp>
      <p:sp>
        <p:nvSpPr>
          <p:cNvPr id="864" name="Shape 864"/>
          <p:cNvSpPr txBox="1"/>
          <p:nvPr/>
        </p:nvSpPr>
        <p:spPr>
          <a:xfrm>
            <a:off x="10731306" y="4433153"/>
            <a:ext cx="1460700" cy="45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Lato"/>
              <a:buNone/>
            </a:pPr>
            <a:r>
              <a:rPr lang="en-GB" sz="2200">
                <a:latin typeface="Calibri"/>
                <a:ea typeface="Calibri"/>
                <a:cs typeface="Calibri"/>
                <a:sym typeface="Calibri"/>
              </a:rPr>
              <a:t>Year</a:t>
            </a:r>
            <a:endParaRPr sz="2200">
              <a:latin typeface="Calibri"/>
              <a:ea typeface="Calibri"/>
              <a:cs typeface="Calibri"/>
              <a:sym typeface="Calibri"/>
            </a:endParaRPr>
          </a:p>
        </p:txBody>
      </p:sp>
      <p:pic>
        <p:nvPicPr>
          <p:cNvPr id="865" name="Shape 865"/>
          <p:cNvPicPr preferRelativeResize="0"/>
          <p:nvPr/>
        </p:nvPicPr>
        <p:blipFill>
          <a:blip r:embed="rId3">
            <a:alphaModFix/>
          </a:blip>
          <a:stretch>
            <a:fillRect/>
          </a:stretch>
        </p:blipFill>
        <p:spPr>
          <a:xfrm>
            <a:off x="9893100" y="205650"/>
            <a:ext cx="1905000" cy="1905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pic>
        <p:nvPicPr>
          <p:cNvPr id="311" name="Shape 311"/>
          <p:cNvPicPr preferRelativeResize="0"/>
          <p:nvPr/>
        </p:nvPicPr>
        <p:blipFill>
          <a:blip r:embed="rId3">
            <a:alphaModFix/>
          </a:blip>
          <a:stretch>
            <a:fillRect/>
          </a:stretch>
        </p:blipFill>
        <p:spPr>
          <a:xfrm>
            <a:off x="4050300" y="1610451"/>
            <a:ext cx="4745061" cy="3827662"/>
          </a:xfrm>
          <a:prstGeom prst="rect">
            <a:avLst/>
          </a:prstGeom>
          <a:noFill/>
          <a:ln>
            <a:noFill/>
          </a:ln>
        </p:spPr>
      </p:pic>
      <p:sp>
        <p:nvSpPr>
          <p:cNvPr id="312" name="Shape 312"/>
          <p:cNvSpPr txBox="1"/>
          <p:nvPr>
            <p:ph idx="1" type="body"/>
          </p:nvPr>
        </p:nvSpPr>
        <p:spPr>
          <a:xfrm>
            <a:off x="-825" y="2547900"/>
            <a:ext cx="12192000" cy="1325700"/>
          </a:xfrm>
          <a:prstGeom prst="rect">
            <a:avLst/>
          </a:prstGeom>
          <a:solidFill>
            <a:srgbClr val="FFFF00"/>
          </a:solid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None/>
            </a:pPr>
            <a:r>
              <a:rPr lang="en-GB" sz="6000"/>
              <a:t>Only </a:t>
            </a:r>
            <a:r>
              <a:rPr b="1" lang="en-GB" sz="6000"/>
              <a:t>14%</a:t>
            </a:r>
            <a:r>
              <a:rPr lang="en-GB" sz="6000"/>
              <a:t> of food waste is recycled</a:t>
            </a:r>
            <a:endParaRPr sz="6000">
              <a:solidFill>
                <a:srgbClr val="000000"/>
              </a:solidFill>
            </a:endParaRPr>
          </a:p>
        </p:txBody>
      </p:sp>
      <p:sp>
        <p:nvSpPr>
          <p:cNvPr id="313" name="Shape 313"/>
          <p:cNvSpPr txBox="1"/>
          <p:nvPr/>
        </p:nvSpPr>
        <p:spPr>
          <a:xfrm>
            <a:off x="1621800" y="5748425"/>
            <a:ext cx="9603000" cy="74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2800">
                <a:solidFill>
                  <a:schemeClr val="dk1"/>
                </a:solidFill>
                <a:latin typeface="Calibri"/>
                <a:ea typeface="Calibri"/>
                <a:cs typeface="Calibri"/>
                <a:sym typeface="Calibri"/>
              </a:rPr>
              <a:t>Perishables that </a:t>
            </a:r>
            <a:r>
              <a:rPr i="1" lang="en-GB" sz="2800">
                <a:solidFill>
                  <a:schemeClr val="dk1"/>
                </a:solidFill>
                <a:latin typeface="Calibri"/>
                <a:ea typeface="Calibri"/>
                <a:cs typeface="Calibri"/>
                <a:sym typeface="Calibri"/>
              </a:rPr>
              <a:t>do not pass cosmetic filtering test</a:t>
            </a:r>
            <a:r>
              <a:rPr lang="en-GB" sz="2800">
                <a:solidFill>
                  <a:schemeClr val="dk1"/>
                </a:solidFill>
                <a:latin typeface="Calibri"/>
                <a:ea typeface="Calibri"/>
                <a:cs typeface="Calibri"/>
                <a:sym typeface="Calibri"/>
              </a:rPr>
              <a:t> account for </a:t>
            </a:r>
            <a:r>
              <a:rPr b="1" lang="en-GB" sz="2800">
                <a:solidFill>
                  <a:schemeClr val="dk1"/>
                </a:solidFill>
                <a:latin typeface="Calibri"/>
                <a:ea typeface="Calibri"/>
                <a:cs typeface="Calibri"/>
                <a:sym typeface="Calibri"/>
              </a:rPr>
              <a:t>60%</a:t>
            </a:r>
            <a:r>
              <a:rPr lang="en-GB" sz="2800">
                <a:solidFill>
                  <a:schemeClr val="dk1"/>
                </a:solidFill>
                <a:latin typeface="Calibri"/>
                <a:ea typeface="Calibri"/>
                <a:cs typeface="Calibri"/>
                <a:sym typeface="Calibri"/>
              </a:rPr>
              <a:t> of all food waste in Singapore (Fairprice, 2017)</a:t>
            </a:r>
            <a:endParaRPr/>
          </a:p>
        </p:txBody>
      </p:sp>
      <p:sp>
        <p:nvSpPr>
          <p:cNvPr id="314" name="Shape 314"/>
          <p:cNvSpPr txBox="1"/>
          <p:nvPr>
            <p:ph type="title"/>
          </p:nvPr>
        </p:nvSpPr>
        <p:spPr>
          <a:xfrm>
            <a:off x="685800" y="152400"/>
            <a:ext cx="10515600" cy="1325700"/>
          </a:xfrm>
          <a:prstGeom prst="rect">
            <a:avLst/>
          </a:prstGeom>
          <a:noFill/>
          <a:ln>
            <a:noFill/>
          </a:ln>
        </p:spPr>
        <p:txBody>
          <a:bodyPr anchorCtr="0" anchor="ctr" bIns="45700" lIns="91425" spcFirstLastPara="1" rIns="91425" wrap="square" tIns="45700">
            <a:noAutofit/>
          </a:bodyPr>
          <a:lstStyle/>
          <a:p>
            <a:pPr indent="0" lvl="0" marL="0">
              <a:spcBef>
                <a:spcPts val="0"/>
              </a:spcBef>
              <a:spcAft>
                <a:spcPts val="0"/>
              </a:spcAft>
              <a:buClr>
                <a:schemeClr val="dk1"/>
              </a:buClr>
              <a:buSzPts val="4400"/>
              <a:buFont typeface="Calibri"/>
              <a:buNone/>
            </a:pPr>
            <a:r>
              <a:rPr lang="en-GB">
                <a:solidFill>
                  <a:srgbClr val="1C4587"/>
                </a:solidFill>
              </a:rPr>
              <a:t>Market Research</a:t>
            </a:r>
            <a:endParaRPr>
              <a:solidFill>
                <a:srgbClr val="1C4587"/>
              </a:solidFill>
            </a:endParaRPr>
          </a:p>
          <a:p>
            <a:pPr indent="0" lvl="0" marL="0" rtl="0">
              <a:spcBef>
                <a:spcPts val="0"/>
              </a:spcBef>
              <a:spcAft>
                <a:spcPts val="0"/>
              </a:spcAft>
              <a:buClr>
                <a:schemeClr val="dk1"/>
              </a:buClr>
              <a:buSzPts val="4400"/>
              <a:buFont typeface="Calibri"/>
              <a:buNone/>
            </a:pPr>
            <a:r>
              <a:rPr lang="en-GB" sz="2800">
                <a:solidFill>
                  <a:srgbClr val="1C4587"/>
                </a:solidFill>
              </a:rPr>
              <a:t>What did we find?</a:t>
            </a:r>
            <a:endParaRPr>
              <a:solidFill>
                <a:srgbClr val="1C458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ph idx="1" type="body"/>
          </p:nvPr>
        </p:nvSpPr>
        <p:spPr>
          <a:xfrm>
            <a:off x="838200" y="4891175"/>
            <a:ext cx="3855600" cy="749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GB" sz="2400">
                <a:solidFill>
                  <a:srgbClr val="000000"/>
                </a:solidFill>
              </a:rPr>
              <a:t>11kg/capita per annum</a:t>
            </a:r>
            <a:endParaRPr sz="2400">
              <a:solidFill>
                <a:srgbClr val="000000"/>
              </a:solidFill>
            </a:endParaRPr>
          </a:p>
          <a:p>
            <a:pPr indent="0" lvl="0" marL="0" marR="0" rtl="0" algn="l">
              <a:lnSpc>
                <a:spcPct val="150000"/>
              </a:lnSpc>
              <a:spcBef>
                <a:spcPts val="0"/>
              </a:spcBef>
              <a:spcAft>
                <a:spcPts val="0"/>
              </a:spcAft>
              <a:buNone/>
            </a:pPr>
            <a:r>
              <a:t/>
            </a:r>
            <a:endParaRPr sz="2400">
              <a:solidFill>
                <a:srgbClr val="000000"/>
              </a:solidFill>
            </a:endParaRPr>
          </a:p>
        </p:txBody>
      </p:sp>
      <p:sp>
        <p:nvSpPr>
          <p:cNvPr id="320" name="Shape 320"/>
          <p:cNvSpPr txBox="1"/>
          <p:nvPr>
            <p:ph idx="1" type="body"/>
          </p:nvPr>
        </p:nvSpPr>
        <p:spPr>
          <a:xfrm>
            <a:off x="6952550" y="4961250"/>
            <a:ext cx="5010300" cy="749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GB" sz="2400">
                <a:solidFill>
                  <a:srgbClr val="000000"/>
                </a:solidFill>
              </a:rPr>
              <a:t>80</a:t>
            </a:r>
            <a:r>
              <a:rPr lang="en-GB" sz="2400">
                <a:solidFill>
                  <a:srgbClr val="000000"/>
                </a:solidFill>
              </a:rPr>
              <a:t>kg/capita per annum</a:t>
            </a:r>
            <a:endParaRPr sz="2400">
              <a:solidFill>
                <a:srgbClr val="000000"/>
              </a:solidFill>
            </a:endParaRPr>
          </a:p>
          <a:p>
            <a:pPr indent="0" lvl="0" marL="0" marR="0" rtl="0" algn="l">
              <a:lnSpc>
                <a:spcPct val="150000"/>
              </a:lnSpc>
              <a:spcBef>
                <a:spcPts val="0"/>
              </a:spcBef>
              <a:spcAft>
                <a:spcPts val="0"/>
              </a:spcAft>
              <a:buNone/>
            </a:pPr>
            <a:r>
              <a:t/>
            </a:r>
            <a:endParaRPr sz="2400">
              <a:solidFill>
                <a:srgbClr val="000000"/>
              </a:solidFill>
            </a:endParaRPr>
          </a:p>
        </p:txBody>
      </p:sp>
      <p:pic>
        <p:nvPicPr>
          <p:cNvPr id="321" name="Shape 321"/>
          <p:cNvPicPr preferRelativeResize="0"/>
          <p:nvPr/>
        </p:nvPicPr>
        <p:blipFill>
          <a:blip r:embed="rId3">
            <a:alphaModFix/>
          </a:blip>
          <a:stretch>
            <a:fillRect/>
          </a:stretch>
        </p:blipFill>
        <p:spPr>
          <a:xfrm>
            <a:off x="5038725" y="1455925"/>
            <a:ext cx="1676400" cy="1669699"/>
          </a:xfrm>
          <a:prstGeom prst="rect">
            <a:avLst/>
          </a:prstGeom>
          <a:noFill/>
          <a:ln>
            <a:noFill/>
          </a:ln>
        </p:spPr>
      </p:pic>
      <p:pic>
        <p:nvPicPr>
          <p:cNvPr id="322" name="Shape 322"/>
          <p:cNvPicPr preferRelativeResize="0"/>
          <p:nvPr/>
        </p:nvPicPr>
        <p:blipFill>
          <a:blip r:embed="rId3">
            <a:alphaModFix/>
          </a:blip>
          <a:stretch>
            <a:fillRect/>
          </a:stretch>
        </p:blipFill>
        <p:spPr>
          <a:xfrm>
            <a:off x="6786975" y="1455925"/>
            <a:ext cx="1676400" cy="1669699"/>
          </a:xfrm>
          <a:prstGeom prst="rect">
            <a:avLst/>
          </a:prstGeom>
          <a:noFill/>
          <a:ln>
            <a:noFill/>
          </a:ln>
        </p:spPr>
      </p:pic>
      <p:pic>
        <p:nvPicPr>
          <p:cNvPr id="323" name="Shape 323"/>
          <p:cNvPicPr preferRelativeResize="0"/>
          <p:nvPr/>
        </p:nvPicPr>
        <p:blipFill>
          <a:blip r:embed="rId3">
            <a:alphaModFix/>
          </a:blip>
          <a:stretch>
            <a:fillRect/>
          </a:stretch>
        </p:blipFill>
        <p:spPr>
          <a:xfrm>
            <a:off x="8535225" y="1455925"/>
            <a:ext cx="1676400" cy="1669699"/>
          </a:xfrm>
          <a:prstGeom prst="rect">
            <a:avLst/>
          </a:prstGeom>
          <a:noFill/>
          <a:ln>
            <a:noFill/>
          </a:ln>
        </p:spPr>
      </p:pic>
      <p:pic>
        <p:nvPicPr>
          <p:cNvPr id="324" name="Shape 324"/>
          <p:cNvPicPr preferRelativeResize="0"/>
          <p:nvPr/>
        </p:nvPicPr>
        <p:blipFill>
          <a:blip r:embed="rId3">
            <a:alphaModFix/>
          </a:blip>
          <a:stretch>
            <a:fillRect/>
          </a:stretch>
        </p:blipFill>
        <p:spPr>
          <a:xfrm>
            <a:off x="5110575" y="3291550"/>
            <a:ext cx="1676400" cy="1669699"/>
          </a:xfrm>
          <a:prstGeom prst="rect">
            <a:avLst/>
          </a:prstGeom>
          <a:noFill/>
          <a:ln>
            <a:noFill/>
          </a:ln>
        </p:spPr>
      </p:pic>
      <p:pic>
        <p:nvPicPr>
          <p:cNvPr id="325" name="Shape 325"/>
          <p:cNvPicPr preferRelativeResize="0"/>
          <p:nvPr/>
        </p:nvPicPr>
        <p:blipFill>
          <a:blip r:embed="rId3">
            <a:alphaModFix/>
          </a:blip>
          <a:stretch>
            <a:fillRect/>
          </a:stretch>
        </p:blipFill>
        <p:spPr>
          <a:xfrm>
            <a:off x="6786975" y="3291550"/>
            <a:ext cx="1676400" cy="1669699"/>
          </a:xfrm>
          <a:prstGeom prst="rect">
            <a:avLst/>
          </a:prstGeom>
          <a:noFill/>
          <a:ln>
            <a:noFill/>
          </a:ln>
        </p:spPr>
      </p:pic>
      <p:pic>
        <p:nvPicPr>
          <p:cNvPr id="326" name="Shape 326"/>
          <p:cNvPicPr preferRelativeResize="0"/>
          <p:nvPr/>
        </p:nvPicPr>
        <p:blipFill>
          <a:blip r:embed="rId3">
            <a:alphaModFix/>
          </a:blip>
          <a:stretch>
            <a:fillRect/>
          </a:stretch>
        </p:blipFill>
        <p:spPr>
          <a:xfrm>
            <a:off x="8463375" y="3291550"/>
            <a:ext cx="1676400" cy="1669699"/>
          </a:xfrm>
          <a:prstGeom prst="rect">
            <a:avLst/>
          </a:prstGeom>
          <a:noFill/>
          <a:ln>
            <a:noFill/>
          </a:ln>
        </p:spPr>
      </p:pic>
      <p:pic>
        <p:nvPicPr>
          <p:cNvPr id="327" name="Shape 327"/>
          <p:cNvPicPr preferRelativeResize="0"/>
          <p:nvPr/>
        </p:nvPicPr>
        <p:blipFill>
          <a:blip r:embed="rId3">
            <a:alphaModFix/>
          </a:blip>
          <a:stretch>
            <a:fillRect/>
          </a:stretch>
        </p:blipFill>
        <p:spPr>
          <a:xfrm>
            <a:off x="10210800" y="1455925"/>
            <a:ext cx="1676400" cy="1669699"/>
          </a:xfrm>
          <a:prstGeom prst="rect">
            <a:avLst/>
          </a:prstGeom>
          <a:noFill/>
          <a:ln>
            <a:noFill/>
          </a:ln>
        </p:spPr>
      </p:pic>
      <p:pic>
        <p:nvPicPr>
          <p:cNvPr id="328" name="Shape 328"/>
          <p:cNvPicPr preferRelativeResize="0"/>
          <p:nvPr/>
        </p:nvPicPr>
        <p:blipFill>
          <a:blip r:embed="rId3">
            <a:alphaModFix/>
          </a:blip>
          <a:stretch>
            <a:fillRect/>
          </a:stretch>
        </p:blipFill>
        <p:spPr>
          <a:xfrm>
            <a:off x="10134600" y="3271725"/>
            <a:ext cx="1676400" cy="1669699"/>
          </a:xfrm>
          <a:prstGeom prst="rect">
            <a:avLst/>
          </a:prstGeom>
          <a:noFill/>
          <a:ln>
            <a:noFill/>
          </a:ln>
        </p:spPr>
      </p:pic>
      <p:pic>
        <p:nvPicPr>
          <p:cNvPr id="329" name="Shape 329"/>
          <p:cNvPicPr preferRelativeResize="0"/>
          <p:nvPr/>
        </p:nvPicPr>
        <p:blipFill>
          <a:blip r:embed="rId3">
            <a:alphaModFix/>
          </a:blip>
          <a:stretch>
            <a:fillRect/>
          </a:stretch>
        </p:blipFill>
        <p:spPr>
          <a:xfrm>
            <a:off x="1438275" y="2696925"/>
            <a:ext cx="1676400" cy="1669699"/>
          </a:xfrm>
          <a:prstGeom prst="rect">
            <a:avLst/>
          </a:prstGeom>
          <a:noFill/>
          <a:ln>
            <a:noFill/>
          </a:ln>
        </p:spPr>
      </p:pic>
      <p:sp>
        <p:nvSpPr>
          <p:cNvPr id="330" name="Shape 330"/>
          <p:cNvSpPr txBox="1"/>
          <p:nvPr>
            <p:ph idx="1" type="body"/>
          </p:nvPr>
        </p:nvSpPr>
        <p:spPr>
          <a:xfrm>
            <a:off x="365125" y="5487875"/>
            <a:ext cx="4356000" cy="7491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i="1" lang="en-GB" sz="2400"/>
              <a:t>Developing SE Asian countries</a:t>
            </a:r>
            <a:endParaRPr i="1" sz="2400"/>
          </a:p>
          <a:p>
            <a:pPr indent="0" lvl="0" marL="0" rtl="0" algn="ctr">
              <a:lnSpc>
                <a:spcPct val="115000"/>
              </a:lnSpc>
              <a:spcBef>
                <a:spcPts val="0"/>
              </a:spcBef>
              <a:spcAft>
                <a:spcPts val="0"/>
              </a:spcAft>
              <a:buClr>
                <a:schemeClr val="dk1"/>
              </a:buClr>
              <a:buSzPts val="1100"/>
              <a:buFont typeface="Arial"/>
              <a:buNone/>
            </a:pPr>
            <a:r>
              <a:rPr i="1" lang="en-GB" sz="2400"/>
              <a:t>(i.e. Laos, Myanmar)</a:t>
            </a:r>
            <a:endParaRPr i="1" sz="2400"/>
          </a:p>
          <a:p>
            <a:pPr indent="0" lvl="0" marL="0" rtl="0" algn="ctr">
              <a:lnSpc>
                <a:spcPct val="115000"/>
              </a:lnSpc>
              <a:spcBef>
                <a:spcPts val="0"/>
              </a:spcBef>
              <a:spcAft>
                <a:spcPts val="0"/>
              </a:spcAft>
              <a:buClr>
                <a:schemeClr val="dk1"/>
              </a:buClr>
              <a:buSzPts val="1100"/>
              <a:buFont typeface="Arial"/>
              <a:buNone/>
            </a:pPr>
            <a:r>
              <a:t/>
            </a:r>
            <a:endParaRPr i="1" sz="2400"/>
          </a:p>
          <a:p>
            <a:pPr indent="0" lvl="0" marL="0" marR="0" rtl="0" algn="ctr">
              <a:lnSpc>
                <a:spcPct val="115000"/>
              </a:lnSpc>
              <a:spcBef>
                <a:spcPts val="0"/>
              </a:spcBef>
              <a:spcAft>
                <a:spcPts val="0"/>
              </a:spcAft>
              <a:buNone/>
            </a:pPr>
            <a:r>
              <a:t/>
            </a:r>
            <a:endParaRPr i="1" sz="2400">
              <a:solidFill>
                <a:srgbClr val="000000"/>
              </a:solidFill>
            </a:endParaRPr>
          </a:p>
        </p:txBody>
      </p:sp>
      <p:sp>
        <p:nvSpPr>
          <p:cNvPr id="331" name="Shape 331"/>
          <p:cNvSpPr txBox="1"/>
          <p:nvPr>
            <p:ph idx="1" type="body"/>
          </p:nvPr>
        </p:nvSpPr>
        <p:spPr>
          <a:xfrm>
            <a:off x="6426200" y="5487875"/>
            <a:ext cx="4356000" cy="7491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None/>
            </a:pPr>
            <a:r>
              <a:rPr i="1" lang="en-GB" sz="2400"/>
              <a:t>Developed SE Asian countries</a:t>
            </a:r>
            <a:endParaRPr i="1" sz="2400"/>
          </a:p>
          <a:p>
            <a:pPr indent="0" lvl="0" marL="0" rtl="0" algn="ctr">
              <a:lnSpc>
                <a:spcPct val="115000"/>
              </a:lnSpc>
              <a:spcBef>
                <a:spcPts val="0"/>
              </a:spcBef>
              <a:spcAft>
                <a:spcPts val="0"/>
              </a:spcAft>
              <a:buNone/>
            </a:pPr>
            <a:r>
              <a:rPr i="1" lang="en-GB" sz="2400"/>
              <a:t>(i.e. Singapore)</a:t>
            </a:r>
            <a:endParaRPr i="1" sz="2400"/>
          </a:p>
          <a:p>
            <a:pPr indent="0" lvl="0" marL="0" rtl="0" algn="ctr">
              <a:lnSpc>
                <a:spcPct val="115000"/>
              </a:lnSpc>
              <a:spcBef>
                <a:spcPts val="0"/>
              </a:spcBef>
              <a:spcAft>
                <a:spcPts val="0"/>
              </a:spcAft>
              <a:buNone/>
            </a:pPr>
            <a:r>
              <a:t/>
            </a:r>
            <a:endParaRPr i="1" sz="2400"/>
          </a:p>
          <a:p>
            <a:pPr indent="0" lvl="0" marL="0" marR="0" rtl="0" algn="ctr">
              <a:lnSpc>
                <a:spcPct val="115000"/>
              </a:lnSpc>
              <a:spcBef>
                <a:spcPts val="0"/>
              </a:spcBef>
              <a:spcAft>
                <a:spcPts val="0"/>
              </a:spcAft>
              <a:buNone/>
            </a:pPr>
            <a:r>
              <a:t/>
            </a:r>
            <a:endParaRPr i="1" sz="2400">
              <a:solidFill>
                <a:srgbClr val="000000"/>
              </a:solidFill>
            </a:endParaRPr>
          </a:p>
        </p:txBody>
      </p:sp>
      <p:sp>
        <p:nvSpPr>
          <p:cNvPr id="332" name="Shape 332"/>
          <p:cNvSpPr txBox="1"/>
          <p:nvPr/>
        </p:nvSpPr>
        <p:spPr>
          <a:xfrm>
            <a:off x="8328700" y="6384075"/>
            <a:ext cx="4356000" cy="63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latin typeface="Calibri"/>
                <a:ea typeface="Calibri"/>
                <a:cs typeface="Calibri"/>
                <a:sym typeface="Calibri"/>
              </a:rPr>
              <a:t>Source: Food and Agriculture Organisation, 2011)</a:t>
            </a:r>
            <a:endParaRPr>
              <a:latin typeface="Calibri"/>
              <a:ea typeface="Calibri"/>
              <a:cs typeface="Calibri"/>
              <a:sym typeface="Calibri"/>
            </a:endParaRPr>
          </a:p>
        </p:txBody>
      </p:sp>
      <p:sp>
        <p:nvSpPr>
          <p:cNvPr id="333" name="Shape 333"/>
          <p:cNvSpPr txBox="1"/>
          <p:nvPr>
            <p:ph type="title"/>
          </p:nvPr>
        </p:nvSpPr>
        <p:spPr>
          <a:xfrm>
            <a:off x="685800" y="152400"/>
            <a:ext cx="10515600" cy="1325700"/>
          </a:xfrm>
          <a:prstGeom prst="rect">
            <a:avLst/>
          </a:prstGeom>
          <a:noFill/>
          <a:ln>
            <a:noFill/>
          </a:ln>
        </p:spPr>
        <p:txBody>
          <a:bodyPr anchorCtr="0" anchor="ctr" bIns="45700" lIns="91425" spcFirstLastPara="1" rIns="91425" wrap="square" tIns="45700">
            <a:noAutofit/>
          </a:bodyPr>
          <a:lstStyle/>
          <a:p>
            <a:pPr indent="0" lvl="0" marL="0">
              <a:spcBef>
                <a:spcPts val="0"/>
              </a:spcBef>
              <a:spcAft>
                <a:spcPts val="0"/>
              </a:spcAft>
              <a:buClr>
                <a:schemeClr val="dk1"/>
              </a:buClr>
              <a:buSzPts val="4400"/>
              <a:buFont typeface="Calibri"/>
              <a:buNone/>
            </a:pPr>
            <a:r>
              <a:rPr lang="en-GB">
                <a:solidFill>
                  <a:srgbClr val="1C4587"/>
                </a:solidFill>
              </a:rPr>
              <a:t>Food Waste in SE Asia</a:t>
            </a:r>
            <a:endParaRPr>
              <a:solidFill>
                <a:srgbClr val="1C4587"/>
              </a:solidFill>
            </a:endParaRPr>
          </a:p>
          <a:p>
            <a:pPr indent="0" lvl="0" marL="0" rtl="0">
              <a:spcBef>
                <a:spcPts val="0"/>
              </a:spcBef>
              <a:spcAft>
                <a:spcPts val="0"/>
              </a:spcAft>
              <a:buClr>
                <a:schemeClr val="dk1"/>
              </a:buClr>
              <a:buSzPts val="4400"/>
              <a:buFont typeface="Calibri"/>
              <a:buNone/>
            </a:pPr>
            <a:r>
              <a:rPr lang="en-GB" sz="2800">
                <a:solidFill>
                  <a:srgbClr val="1C4587"/>
                </a:solidFill>
              </a:rPr>
              <a:t>This problem affects SE Asia as well </a:t>
            </a:r>
            <a:endParaRPr>
              <a:solidFill>
                <a:srgbClr val="1C4587"/>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Shape 338"/>
          <p:cNvSpPr txBox="1"/>
          <p:nvPr>
            <p:ph idx="1" type="body"/>
          </p:nvPr>
        </p:nvSpPr>
        <p:spPr>
          <a:xfrm>
            <a:off x="1125313" y="3638200"/>
            <a:ext cx="4546500" cy="19971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GB">
                <a:solidFill>
                  <a:srgbClr val="000000"/>
                </a:solidFill>
              </a:rPr>
              <a:t>90% of Singaporeans </a:t>
            </a:r>
            <a:r>
              <a:rPr lang="en-GB">
                <a:solidFill>
                  <a:srgbClr val="000000"/>
                </a:solidFill>
              </a:rPr>
              <a:t>are concerned about the issue (NEA, 2016)</a:t>
            </a:r>
            <a:endParaRPr>
              <a:solidFill>
                <a:srgbClr val="000000"/>
              </a:solidFill>
            </a:endParaRPr>
          </a:p>
        </p:txBody>
      </p:sp>
      <p:pic>
        <p:nvPicPr>
          <p:cNvPr id="339" name="Shape 339"/>
          <p:cNvPicPr preferRelativeResize="0"/>
          <p:nvPr/>
        </p:nvPicPr>
        <p:blipFill>
          <a:blip r:embed="rId3">
            <a:alphaModFix/>
          </a:blip>
          <a:stretch>
            <a:fillRect/>
          </a:stretch>
        </p:blipFill>
        <p:spPr>
          <a:xfrm>
            <a:off x="1125312" y="2598875"/>
            <a:ext cx="4546500" cy="743664"/>
          </a:xfrm>
          <a:prstGeom prst="rect">
            <a:avLst/>
          </a:prstGeom>
          <a:noFill/>
          <a:ln>
            <a:noFill/>
          </a:ln>
        </p:spPr>
      </p:pic>
      <p:sp>
        <p:nvSpPr>
          <p:cNvPr id="340" name="Shape 340"/>
          <p:cNvSpPr txBox="1"/>
          <p:nvPr>
            <p:ph idx="1" type="body"/>
          </p:nvPr>
        </p:nvSpPr>
        <p:spPr>
          <a:xfrm>
            <a:off x="6685625" y="3699525"/>
            <a:ext cx="4546500" cy="1997100"/>
          </a:xfrm>
          <a:prstGeom prst="rect">
            <a:avLst/>
          </a:prstGeom>
          <a:noFill/>
          <a:ln>
            <a:noFill/>
          </a:ln>
        </p:spPr>
        <p:txBody>
          <a:bodyPr anchorCtr="0" anchor="t" bIns="45700" lIns="91425" spcFirstLastPara="1" rIns="91425" wrap="square" tIns="45700">
            <a:noAutofit/>
          </a:bodyPr>
          <a:lstStyle/>
          <a:p>
            <a:pPr indent="0" lvl="0" marL="0" rtl="0">
              <a:lnSpc>
                <a:spcPct val="100000"/>
              </a:lnSpc>
              <a:spcBef>
                <a:spcPts val="0"/>
              </a:spcBef>
              <a:spcAft>
                <a:spcPts val="0"/>
              </a:spcAft>
              <a:buNone/>
            </a:pPr>
            <a:r>
              <a:rPr lang="en-GB">
                <a:solidFill>
                  <a:srgbClr val="000000"/>
                </a:solidFill>
              </a:rPr>
              <a:t>95% feel the need to reduce food waste (Results from our survey with 113 respondents)</a:t>
            </a:r>
            <a:endParaRPr>
              <a:solidFill>
                <a:srgbClr val="000000"/>
              </a:solidFill>
            </a:endParaRPr>
          </a:p>
          <a:p>
            <a:pPr indent="0" lvl="0" marL="0" marR="0" rtl="0" algn="l">
              <a:lnSpc>
                <a:spcPct val="115000"/>
              </a:lnSpc>
              <a:spcBef>
                <a:spcPts val="0"/>
              </a:spcBef>
              <a:spcAft>
                <a:spcPts val="0"/>
              </a:spcAft>
              <a:buNone/>
            </a:pPr>
            <a:r>
              <a:t/>
            </a:r>
            <a:endParaRPr>
              <a:solidFill>
                <a:srgbClr val="000000"/>
              </a:solidFill>
            </a:endParaRPr>
          </a:p>
        </p:txBody>
      </p:sp>
      <p:pic>
        <p:nvPicPr>
          <p:cNvPr id="341" name="Shape 341"/>
          <p:cNvPicPr preferRelativeResize="0"/>
          <p:nvPr/>
        </p:nvPicPr>
        <p:blipFill>
          <a:blip r:embed="rId4">
            <a:alphaModFix/>
          </a:blip>
          <a:stretch>
            <a:fillRect/>
          </a:stretch>
        </p:blipFill>
        <p:spPr>
          <a:xfrm>
            <a:off x="7674055" y="2299213"/>
            <a:ext cx="2569640" cy="1190600"/>
          </a:xfrm>
          <a:prstGeom prst="rect">
            <a:avLst/>
          </a:prstGeom>
          <a:noFill/>
          <a:ln>
            <a:noFill/>
          </a:ln>
        </p:spPr>
      </p:pic>
      <p:sp>
        <p:nvSpPr>
          <p:cNvPr id="342" name="Shape 342"/>
          <p:cNvSpPr/>
          <p:nvPr/>
        </p:nvSpPr>
        <p:spPr>
          <a:xfrm>
            <a:off x="1287450" y="5618600"/>
            <a:ext cx="9617100" cy="78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sz="2800">
                <a:latin typeface="Calibri"/>
                <a:ea typeface="Calibri"/>
                <a:cs typeface="Calibri"/>
                <a:sym typeface="Calibri"/>
              </a:rPr>
              <a:t>People want to get involved with reducing food waste!</a:t>
            </a:r>
            <a:endParaRPr b="1" i="1" sz="2800">
              <a:latin typeface="Calibri"/>
              <a:ea typeface="Calibri"/>
              <a:cs typeface="Calibri"/>
              <a:sym typeface="Calibri"/>
            </a:endParaRPr>
          </a:p>
        </p:txBody>
      </p:sp>
      <p:sp>
        <p:nvSpPr>
          <p:cNvPr id="343" name="Shape 343"/>
          <p:cNvSpPr txBox="1"/>
          <p:nvPr>
            <p:ph type="title"/>
          </p:nvPr>
        </p:nvSpPr>
        <p:spPr>
          <a:xfrm>
            <a:off x="685800" y="152400"/>
            <a:ext cx="10515600" cy="1325700"/>
          </a:xfrm>
          <a:prstGeom prst="rect">
            <a:avLst/>
          </a:prstGeom>
          <a:noFill/>
          <a:ln>
            <a:noFill/>
          </a:ln>
        </p:spPr>
        <p:txBody>
          <a:bodyPr anchorCtr="0" anchor="ctr" bIns="45700" lIns="91425" spcFirstLastPara="1" rIns="91425" wrap="square" tIns="45700">
            <a:noAutofit/>
          </a:bodyPr>
          <a:lstStyle/>
          <a:p>
            <a:pPr indent="0" lvl="0" marL="0">
              <a:spcBef>
                <a:spcPts val="0"/>
              </a:spcBef>
              <a:spcAft>
                <a:spcPts val="0"/>
              </a:spcAft>
              <a:buClr>
                <a:schemeClr val="dk1"/>
              </a:buClr>
              <a:buSzPts val="4400"/>
              <a:buFont typeface="Calibri"/>
              <a:buNone/>
            </a:pPr>
            <a:r>
              <a:rPr lang="en-GB">
                <a:solidFill>
                  <a:srgbClr val="1C4587"/>
                </a:solidFill>
              </a:rPr>
              <a:t>Validation</a:t>
            </a:r>
            <a:endParaRPr>
              <a:solidFill>
                <a:srgbClr val="1C4587"/>
              </a:solidFill>
            </a:endParaRPr>
          </a:p>
          <a:p>
            <a:pPr indent="0" lvl="0" marL="0" rtl="0">
              <a:spcBef>
                <a:spcPts val="0"/>
              </a:spcBef>
              <a:spcAft>
                <a:spcPts val="0"/>
              </a:spcAft>
              <a:buClr>
                <a:schemeClr val="dk1"/>
              </a:buClr>
              <a:buSzPts val="4400"/>
              <a:buFont typeface="Calibri"/>
              <a:buNone/>
            </a:pPr>
            <a:r>
              <a:rPr lang="en-GB" sz="2800">
                <a:solidFill>
                  <a:srgbClr val="1C4587"/>
                </a:solidFill>
              </a:rPr>
              <a:t>What do Singaporeans think?</a:t>
            </a:r>
            <a:endParaRPr>
              <a:solidFill>
                <a:srgbClr val="1C458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Shape 348"/>
          <p:cNvPicPr preferRelativeResize="0"/>
          <p:nvPr/>
        </p:nvPicPr>
        <p:blipFill rotWithShape="1">
          <a:blip r:embed="rId3">
            <a:alphaModFix/>
          </a:blip>
          <a:srcRect b="0" l="0" r="0" t="0"/>
          <a:stretch/>
        </p:blipFill>
        <p:spPr>
          <a:xfrm>
            <a:off x="3681150" y="1919425"/>
            <a:ext cx="4829700" cy="4487230"/>
          </a:xfrm>
          <a:prstGeom prst="rect">
            <a:avLst/>
          </a:prstGeom>
          <a:noFill/>
          <a:ln>
            <a:noFill/>
          </a:ln>
        </p:spPr>
      </p:pic>
      <p:cxnSp>
        <p:nvCxnSpPr>
          <p:cNvPr id="349" name="Shape 349"/>
          <p:cNvCxnSpPr/>
          <p:nvPr/>
        </p:nvCxnSpPr>
        <p:spPr>
          <a:xfrm rot="10800000">
            <a:off x="3040575" y="2503425"/>
            <a:ext cx="914100" cy="378300"/>
          </a:xfrm>
          <a:prstGeom prst="straightConnector1">
            <a:avLst/>
          </a:prstGeom>
          <a:noFill/>
          <a:ln cap="flat" cmpd="sng" w="19050">
            <a:solidFill>
              <a:schemeClr val="dk2"/>
            </a:solidFill>
            <a:prstDash val="solid"/>
            <a:round/>
            <a:headEnd len="sm" w="sm" type="none"/>
            <a:tailEnd len="sm" w="sm" type="none"/>
          </a:ln>
        </p:spPr>
      </p:cxnSp>
      <p:cxnSp>
        <p:nvCxnSpPr>
          <p:cNvPr id="350" name="Shape 350"/>
          <p:cNvCxnSpPr/>
          <p:nvPr/>
        </p:nvCxnSpPr>
        <p:spPr>
          <a:xfrm flipH="1">
            <a:off x="7740325" y="3257425"/>
            <a:ext cx="1065000" cy="461700"/>
          </a:xfrm>
          <a:prstGeom prst="straightConnector1">
            <a:avLst/>
          </a:prstGeom>
          <a:noFill/>
          <a:ln cap="flat" cmpd="sng" w="9525">
            <a:solidFill>
              <a:schemeClr val="dk2"/>
            </a:solidFill>
            <a:prstDash val="solid"/>
            <a:round/>
            <a:headEnd len="sm" w="sm" type="none"/>
            <a:tailEnd len="sm" w="sm" type="none"/>
          </a:ln>
        </p:spPr>
      </p:cxnSp>
      <p:cxnSp>
        <p:nvCxnSpPr>
          <p:cNvPr id="351" name="Shape 351"/>
          <p:cNvCxnSpPr/>
          <p:nvPr/>
        </p:nvCxnSpPr>
        <p:spPr>
          <a:xfrm flipH="1">
            <a:off x="6942050" y="4549350"/>
            <a:ext cx="1168200" cy="312900"/>
          </a:xfrm>
          <a:prstGeom prst="straightConnector1">
            <a:avLst/>
          </a:prstGeom>
          <a:noFill/>
          <a:ln cap="flat" cmpd="sng" w="9525">
            <a:solidFill>
              <a:schemeClr val="dk2"/>
            </a:solidFill>
            <a:prstDash val="solid"/>
            <a:round/>
            <a:headEnd len="sm" w="sm" type="none"/>
            <a:tailEnd len="sm" w="sm" type="none"/>
          </a:ln>
        </p:spPr>
      </p:cxnSp>
      <p:cxnSp>
        <p:nvCxnSpPr>
          <p:cNvPr id="352" name="Shape 352"/>
          <p:cNvCxnSpPr/>
          <p:nvPr/>
        </p:nvCxnSpPr>
        <p:spPr>
          <a:xfrm rot="10800000">
            <a:off x="3731650" y="5545050"/>
            <a:ext cx="1794600" cy="132900"/>
          </a:xfrm>
          <a:prstGeom prst="straightConnector1">
            <a:avLst/>
          </a:prstGeom>
          <a:noFill/>
          <a:ln cap="flat" cmpd="sng" w="9525">
            <a:solidFill>
              <a:schemeClr val="dk2"/>
            </a:solidFill>
            <a:prstDash val="solid"/>
            <a:round/>
            <a:headEnd len="sm" w="sm" type="none"/>
            <a:tailEnd len="sm" w="sm" type="none"/>
          </a:ln>
        </p:spPr>
      </p:cxnSp>
      <p:sp>
        <p:nvSpPr>
          <p:cNvPr id="353" name="Shape 353"/>
          <p:cNvSpPr txBox="1"/>
          <p:nvPr/>
        </p:nvSpPr>
        <p:spPr>
          <a:xfrm>
            <a:off x="1281075" y="1866975"/>
            <a:ext cx="2014800" cy="10071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Outreach Programmes</a:t>
            </a:r>
            <a:endParaRPr b="0" i="0" sz="1800" u="none" cap="none" strike="noStrike">
              <a:solidFill>
                <a:schemeClr val="dk1"/>
              </a:solidFill>
              <a:latin typeface="Arial"/>
              <a:ea typeface="Arial"/>
              <a:cs typeface="Arial"/>
              <a:sym typeface="Arial"/>
            </a:endParaRPr>
          </a:p>
          <a:p>
            <a:pPr indent="-342900" lvl="0" marL="457200" marR="0" rtl="0" algn="l">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Education</a:t>
            </a:r>
            <a:endParaRPr b="0" i="0" sz="1800" u="none" cap="none" strike="noStrike">
              <a:solidFill>
                <a:schemeClr val="dk1"/>
              </a:solidFill>
              <a:latin typeface="Arial"/>
              <a:ea typeface="Arial"/>
              <a:cs typeface="Arial"/>
              <a:sym typeface="Arial"/>
            </a:endParaRPr>
          </a:p>
        </p:txBody>
      </p:sp>
      <p:sp>
        <p:nvSpPr>
          <p:cNvPr id="354" name="Shape 354"/>
          <p:cNvSpPr txBox="1"/>
          <p:nvPr/>
        </p:nvSpPr>
        <p:spPr>
          <a:xfrm>
            <a:off x="8742025" y="2500775"/>
            <a:ext cx="2014800" cy="7029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Food sharing</a:t>
            </a:r>
            <a:endParaRPr b="0" i="0" sz="1800" u="none" cap="none" strike="noStrike">
              <a:solidFill>
                <a:schemeClr val="dk1"/>
              </a:solidFill>
              <a:latin typeface="Arial"/>
              <a:ea typeface="Arial"/>
              <a:cs typeface="Arial"/>
              <a:sym typeface="Arial"/>
            </a:endParaRPr>
          </a:p>
          <a:p>
            <a:pPr indent="-342900" lvl="0" marL="457200" marR="0" rtl="0" algn="l">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Food bank</a:t>
            </a:r>
            <a:endParaRPr b="0" i="0" sz="1800" u="none" cap="none" strike="noStrike">
              <a:solidFill>
                <a:schemeClr val="dk1"/>
              </a:solidFill>
              <a:latin typeface="Arial"/>
              <a:ea typeface="Arial"/>
              <a:cs typeface="Arial"/>
              <a:sym typeface="Arial"/>
            </a:endParaRPr>
          </a:p>
          <a:p>
            <a:pPr indent="-342900" lvl="0" marL="457200" marR="0" rtl="0" algn="l">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Donations</a:t>
            </a:r>
            <a:endParaRPr b="0" i="0" sz="1800" u="none" cap="none" strike="noStrike">
              <a:solidFill>
                <a:schemeClr val="dk1"/>
              </a:solidFill>
              <a:latin typeface="Arial"/>
              <a:ea typeface="Arial"/>
              <a:cs typeface="Arial"/>
              <a:sym typeface="Arial"/>
            </a:endParaRPr>
          </a:p>
        </p:txBody>
      </p:sp>
      <p:sp>
        <p:nvSpPr>
          <p:cNvPr id="355" name="Shape 355"/>
          <p:cNvSpPr txBox="1"/>
          <p:nvPr/>
        </p:nvSpPr>
        <p:spPr>
          <a:xfrm>
            <a:off x="8205900" y="4159350"/>
            <a:ext cx="3283200" cy="7029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Onsite waste treatment</a:t>
            </a:r>
            <a:endParaRPr b="0" i="0" sz="1800" u="none" cap="none" strike="noStrike">
              <a:solidFill>
                <a:schemeClr val="dk1"/>
              </a:solidFill>
              <a:latin typeface="Arial"/>
              <a:ea typeface="Arial"/>
              <a:cs typeface="Arial"/>
              <a:sym typeface="Arial"/>
            </a:endParaRPr>
          </a:p>
          <a:p>
            <a:pPr indent="-342900" lvl="0" marL="457200" marR="0" rtl="0" algn="l">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Composting</a:t>
            </a:r>
            <a:endParaRPr b="0" i="0" sz="1800" u="none" cap="none" strike="noStrike">
              <a:solidFill>
                <a:schemeClr val="dk1"/>
              </a:solidFill>
              <a:latin typeface="Arial"/>
              <a:ea typeface="Arial"/>
              <a:cs typeface="Arial"/>
              <a:sym typeface="Arial"/>
            </a:endParaRPr>
          </a:p>
          <a:p>
            <a:pPr indent="-342900" lvl="0" marL="457200" marR="0" rtl="0" algn="l">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Biogas</a:t>
            </a:r>
            <a:endParaRPr b="0" i="0" sz="1800" u="none" cap="none" strike="noStrike">
              <a:solidFill>
                <a:schemeClr val="dk1"/>
              </a:solidFill>
              <a:latin typeface="Arial"/>
              <a:ea typeface="Arial"/>
              <a:cs typeface="Arial"/>
              <a:sym typeface="Arial"/>
            </a:endParaRPr>
          </a:p>
        </p:txBody>
      </p:sp>
      <p:sp>
        <p:nvSpPr>
          <p:cNvPr id="356" name="Shape 356"/>
          <p:cNvSpPr txBox="1"/>
          <p:nvPr/>
        </p:nvSpPr>
        <p:spPr>
          <a:xfrm>
            <a:off x="1991650" y="5167200"/>
            <a:ext cx="2014800" cy="7029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Landfill</a:t>
            </a:r>
            <a:endParaRPr b="0" i="0" sz="1800" u="none" cap="none" strike="noStrike">
              <a:solidFill>
                <a:schemeClr val="dk1"/>
              </a:solidFill>
              <a:latin typeface="Arial"/>
              <a:ea typeface="Arial"/>
              <a:cs typeface="Arial"/>
              <a:sym typeface="Arial"/>
            </a:endParaRPr>
          </a:p>
          <a:p>
            <a:pPr indent="-342900" lvl="0" marL="457200" marR="0" rtl="0" algn="l">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Incineration</a:t>
            </a:r>
            <a:endParaRPr b="0" i="0" sz="1800" u="none" cap="none" strike="noStrike">
              <a:solidFill>
                <a:schemeClr val="dk1"/>
              </a:solidFill>
              <a:latin typeface="Arial"/>
              <a:ea typeface="Arial"/>
              <a:cs typeface="Arial"/>
              <a:sym typeface="Arial"/>
            </a:endParaRPr>
          </a:p>
        </p:txBody>
      </p:sp>
      <p:pic>
        <p:nvPicPr>
          <p:cNvPr descr="Image result for food from the heart logo" id="357" name="Shape 357"/>
          <p:cNvPicPr preferRelativeResize="0"/>
          <p:nvPr/>
        </p:nvPicPr>
        <p:blipFill rotWithShape="1">
          <a:blip r:embed="rId4">
            <a:alphaModFix/>
          </a:blip>
          <a:srcRect b="0" l="0" r="0" t="0"/>
          <a:stretch/>
        </p:blipFill>
        <p:spPr>
          <a:xfrm>
            <a:off x="10562080" y="2936723"/>
            <a:ext cx="791725" cy="421043"/>
          </a:xfrm>
          <a:prstGeom prst="rect">
            <a:avLst/>
          </a:prstGeom>
          <a:noFill/>
          <a:ln>
            <a:noFill/>
          </a:ln>
        </p:spPr>
      </p:pic>
      <p:pic>
        <p:nvPicPr>
          <p:cNvPr descr="Image result for treatsure" id="358" name="Shape 358"/>
          <p:cNvPicPr preferRelativeResize="0"/>
          <p:nvPr/>
        </p:nvPicPr>
        <p:blipFill rotWithShape="1">
          <a:blip r:embed="rId5">
            <a:alphaModFix/>
          </a:blip>
          <a:srcRect b="0" l="0" r="0" t="0"/>
          <a:stretch/>
        </p:blipFill>
        <p:spPr>
          <a:xfrm>
            <a:off x="10620271" y="2392572"/>
            <a:ext cx="1576800" cy="440104"/>
          </a:xfrm>
          <a:prstGeom prst="rect">
            <a:avLst/>
          </a:prstGeom>
          <a:noFill/>
          <a:ln>
            <a:noFill/>
          </a:ln>
        </p:spPr>
      </p:pic>
      <p:pic>
        <p:nvPicPr>
          <p:cNvPr descr="Related image" id="359" name="Shape 359"/>
          <p:cNvPicPr preferRelativeResize="0"/>
          <p:nvPr/>
        </p:nvPicPr>
        <p:blipFill rotWithShape="1">
          <a:blip r:embed="rId6">
            <a:alphaModFix/>
          </a:blip>
          <a:srcRect b="0" l="0" r="0" t="0"/>
          <a:stretch/>
        </p:blipFill>
        <p:spPr>
          <a:xfrm>
            <a:off x="11489105" y="3024040"/>
            <a:ext cx="566320" cy="246415"/>
          </a:xfrm>
          <a:prstGeom prst="rect">
            <a:avLst/>
          </a:prstGeom>
          <a:noFill/>
          <a:ln>
            <a:noFill/>
          </a:ln>
        </p:spPr>
      </p:pic>
      <p:pic>
        <p:nvPicPr>
          <p:cNvPr descr="Image result for nparks logo" id="360" name="Shape 360"/>
          <p:cNvPicPr preferRelativeResize="0"/>
          <p:nvPr/>
        </p:nvPicPr>
        <p:blipFill rotWithShape="1">
          <a:blip r:embed="rId7">
            <a:alphaModFix/>
          </a:blip>
          <a:srcRect b="0" l="0" r="0" t="0"/>
          <a:stretch/>
        </p:blipFill>
        <p:spPr>
          <a:xfrm>
            <a:off x="11137825" y="4646375"/>
            <a:ext cx="786272" cy="702900"/>
          </a:xfrm>
          <a:prstGeom prst="rect">
            <a:avLst/>
          </a:prstGeom>
          <a:noFill/>
          <a:ln>
            <a:noFill/>
          </a:ln>
        </p:spPr>
      </p:pic>
      <p:pic>
        <p:nvPicPr>
          <p:cNvPr id="361" name="Shape 361"/>
          <p:cNvPicPr preferRelativeResize="0"/>
          <p:nvPr/>
        </p:nvPicPr>
        <p:blipFill rotWithShape="1">
          <a:blip r:embed="rId8">
            <a:alphaModFix/>
          </a:blip>
          <a:srcRect b="0" l="0" r="0" t="0"/>
          <a:stretch/>
        </p:blipFill>
        <p:spPr>
          <a:xfrm>
            <a:off x="10213786" y="4862239"/>
            <a:ext cx="791734" cy="294428"/>
          </a:xfrm>
          <a:prstGeom prst="rect">
            <a:avLst/>
          </a:prstGeom>
          <a:noFill/>
          <a:ln>
            <a:noFill/>
          </a:ln>
        </p:spPr>
      </p:pic>
      <p:sp>
        <p:nvSpPr>
          <p:cNvPr id="362" name="Shape 362"/>
          <p:cNvSpPr txBox="1"/>
          <p:nvPr/>
        </p:nvSpPr>
        <p:spPr>
          <a:xfrm>
            <a:off x="126626" y="6216000"/>
            <a:ext cx="4494900" cy="465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Source: National Environmental Agency</a:t>
            </a:r>
            <a:endParaRPr b="0" i="0" sz="1800" u="none" cap="none" strike="noStrike">
              <a:solidFill>
                <a:schemeClr val="dk1"/>
              </a:solidFill>
              <a:latin typeface="Arial"/>
              <a:ea typeface="Arial"/>
              <a:cs typeface="Arial"/>
              <a:sym typeface="Arial"/>
            </a:endParaRPr>
          </a:p>
        </p:txBody>
      </p:sp>
      <p:pic>
        <p:nvPicPr>
          <p:cNvPr id="363" name="Shape 363"/>
          <p:cNvPicPr preferRelativeResize="0"/>
          <p:nvPr/>
        </p:nvPicPr>
        <p:blipFill rotWithShape="1">
          <a:blip r:embed="rId9">
            <a:alphaModFix/>
          </a:blip>
          <a:srcRect b="0" l="0" r="0" t="0"/>
          <a:stretch/>
        </p:blipFill>
        <p:spPr>
          <a:xfrm>
            <a:off x="324875" y="2658543"/>
            <a:ext cx="914100" cy="795257"/>
          </a:xfrm>
          <a:prstGeom prst="rect">
            <a:avLst/>
          </a:prstGeom>
          <a:noFill/>
          <a:ln>
            <a:noFill/>
          </a:ln>
        </p:spPr>
      </p:pic>
      <p:pic>
        <p:nvPicPr>
          <p:cNvPr id="364" name="Shape 364"/>
          <p:cNvPicPr preferRelativeResize="0"/>
          <p:nvPr/>
        </p:nvPicPr>
        <p:blipFill rotWithShape="1">
          <a:blip r:embed="rId10">
            <a:alphaModFix/>
          </a:blip>
          <a:srcRect b="0" l="0" r="0" t="0"/>
          <a:stretch/>
        </p:blipFill>
        <p:spPr>
          <a:xfrm>
            <a:off x="273975" y="1801650"/>
            <a:ext cx="1007100" cy="1007100"/>
          </a:xfrm>
          <a:prstGeom prst="rect">
            <a:avLst/>
          </a:prstGeom>
          <a:noFill/>
          <a:ln>
            <a:noFill/>
          </a:ln>
        </p:spPr>
      </p:pic>
      <p:sp>
        <p:nvSpPr>
          <p:cNvPr id="365" name="Shape 365"/>
          <p:cNvSpPr txBox="1"/>
          <p:nvPr/>
        </p:nvSpPr>
        <p:spPr>
          <a:xfrm rot="-591969">
            <a:off x="1307406" y="2137647"/>
            <a:ext cx="2134264" cy="465885"/>
          </a:xfrm>
          <a:prstGeom prst="rect">
            <a:avLst/>
          </a:prstGeom>
          <a:solidFill>
            <a:srgbClr val="FFFF00"/>
          </a:solid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Largely ineffective</a:t>
            </a:r>
            <a:endParaRPr b="0" i="0" sz="1800" u="none" cap="none" strike="noStrike">
              <a:solidFill>
                <a:schemeClr val="dk1"/>
              </a:solidFill>
              <a:latin typeface="Arial"/>
              <a:ea typeface="Arial"/>
              <a:cs typeface="Arial"/>
              <a:sym typeface="Arial"/>
            </a:endParaRPr>
          </a:p>
        </p:txBody>
      </p:sp>
      <p:pic>
        <p:nvPicPr>
          <p:cNvPr id="366" name="Shape 366"/>
          <p:cNvPicPr preferRelativeResize="0"/>
          <p:nvPr/>
        </p:nvPicPr>
        <p:blipFill rotWithShape="1">
          <a:blip r:embed="rId10">
            <a:alphaModFix/>
          </a:blip>
          <a:srcRect b="0" l="0" r="0" t="0"/>
          <a:stretch/>
        </p:blipFill>
        <p:spPr>
          <a:xfrm>
            <a:off x="10927200" y="3735675"/>
            <a:ext cx="1007100" cy="1007100"/>
          </a:xfrm>
          <a:prstGeom prst="rect">
            <a:avLst/>
          </a:prstGeom>
          <a:noFill/>
          <a:ln>
            <a:noFill/>
          </a:ln>
        </p:spPr>
      </p:pic>
      <p:sp>
        <p:nvSpPr>
          <p:cNvPr id="367" name="Shape 367"/>
          <p:cNvSpPr txBox="1"/>
          <p:nvPr/>
        </p:nvSpPr>
        <p:spPr>
          <a:xfrm rot="-591981">
            <a:off x="1569113" y="5330694"/>
            <a:ext cx="2692725" cy="465885"/>
          </a:xfrm>
          <a:prstGeom prst="rect">
            <a:avLst/>
          </a:prstGeom>
          <a:solidFill>
            <a:srgbClr val="FFFF00"/>
          </a:solid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Worst case scenario</a:t>
            </a:r>
            <a:endParaRPr b="0" i="0" sz="1800" u="none" cap="none" strike="noStrike">
              <a:solidFill>
                <a:schemeClr val="dk1"/>
              </a:solidFill>
              <a:latin typeface="Arial"/>
              <a:ea typeface="Arial"/>
              <a:cs typeface="Arial"/>
              <a:sym typeface="Arial"/>
            </a:endParaRPr>
          </a:p>
        </p:txBody>
      </p:sp>
      <p:sp>
        <p:nvSpPr>
          <p:cNvPr id="368" name="Shape 368"/>
          <p:cNvSpPr txBox="1"/>
          <p:nvPr>
            <p:ph type="title"/>
          </p:nvPr>
        </p:nvSpPr>
        <p:spPr>
          <a:xfrm>
            <a:off x="685800" y="152400"/>
            <a:ext cx="10515600" cy="13257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chemeClr val="dk1"/>
              </a:buClr>
              <a:buSzPts val="4400"/>
              <a:buFont typeface="Calibri"/>
              <a:buNone/>
            </a:pPr>
            <a:r>
              <a:rPr lang="en-GB">
                <a:solidFill>
                  <a:srgbClr val="1C4587"/>
                </a:solidFill>
              </a:rPr>
              <a:t>Current Solutions</a:t>
            </a:r>
            <a:endParaRPr>
              <a:solidFill>
                <a:srgbClr val="1C458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2" name="Shape 372"/>
        <p:cNvGrpSpPr/>
        <p:nvPr/>
      </p:nvGrpSpPr>
      <p:grpSpPr>
        <a:xfrm>
          <a:off x="0" y="0"/>
          <a:ext cx="0" cy="0"/>
          <a:chOff x="0" y="0"/>
          <a:chExt cx="0" cy="0"/>
        </a:xfrm>
      </p:grpSpPr>
      <p:sp>
        <p:nvSpPr>
          <p:cNvPr id="373" name="Shape 373"/>
          <p:cNvSpPr txBox="1"/>
          <p:nvPr>
            <p:ph idx="4294967295"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Arial"/>
              <a:buNone/>
            </a:pPr>
            <a:r>
              <a:rPr i="1" lang="en-GB" sz="2400">
                <a:solidFill>
                  <a:schemeClr val="accent4"/>
                </a:solidFill>
              </a:rPr>
              <a:t>Improving the value chain of unsold perishable food in supermarkets</a:t>
            </a:r>
            <a:endParaRPr i="1">
              <a:solidFill>
                <a:schemeClr val="accent4"/>
              </a:solidFill>
            </a:endParaRPr>
          </a:p>
        </p:txBody>
      </p:sp>
      <p:pic>
        <p:nvPicPr>
          <p:cNvPr id="374" name="Shape 374"/>
          <p:cNvPicPr preferRelativeResize="0"/>
          <p:nvPr/>
        </p:nvPicPr>
        <p:blipFill>
          <a:blip r:embed="rId3">
            <a:alphaModFix/>
          </a:blip>
          <a:stretch>
            <a:fillRect/>
          </a:stretch>
        </p:blipFill>
        <p:spPr>
          <a:xfrm>
            <a:off x="4160425" y="2108050"/>
            <a:ext cx="4053052" cy="1301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